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9144000" cy="6858000"/>
  <p:notesSz cx="6858000" cy="9144000"/>
  <p:defaultTextStyle>
    <a:lvl1pPr>
      <a:defRPr>
        <a:latin typeface="+mn-lt"/>
        <a:ea typeface="+mn-ea"/>
        <a:cs typeface="+mn-cs"/>
        <a:sym typeface="Avenir Roman"/>
      </a:defRPr>
    </a:lvl1pPr>
    <a:lvl2pPr>
      <a:defRPr>
        <a:latin typeface="+mn-lt"/>
        <a:ea typeface="+mn-ea"/>
        <a:cs typeface="+mn-cs"/>
        <a:sym typeface="Avenir Roman"/>
      </a:defRPr>
    </a:lvl2pPr>
    <a:lvl3pPr>
      <a:defRPr>
        <a:latin typeface="+mn-lt"/>
        <a:ea typeface="+mn-ea"/>
        <a:cs typeface="+mn-cs"/>
        <a:sym typeface="Avenir Roman"/>
      </a:defRPr>
    </a:lvl3pPr>
    <a:lvl4pPr>
      <a:defRPr>
        <a:latin typeface="+mn-lt"/>
        <a:ea typeface="+mn-ea"/>
        <a:cs typeface="+mn-cs"/>
        <a:sym typeface="Avenir Roman"/>
      </a:defRPr>
    </a:lvl4pPr>
    <a:lvl5pPr>
      <a:defRPr>
        <a:latin typeface="+mn-lt"/>
        <a:ea typeface="+mn-ea"/>
        <a:cs typeface="+mn-cs"/>
        <a:sym typeface="Avenir Roman"/>
      </a:defRPr>
    </a:lvl5pPr>
    <a:lvl6pPr>
      <a:defRPr>
        <a:latin typeface="+mn-lt"/>
        <a:ea typeface="+mn-ea"/>
        <a:cs typeface="+mn-cs"/>
        <a:sym typeface="Avenir Roman"/>
      </a:defRPr>
    </a:lvl6pPr>
    <a:lvl7pPr>
      <a:defRPr>
        <a:latin typeface="+mn-lt"/>
        <a:ea typeface="+mn-ea"/>
        <a:cs typeface="+mn-cs"/>
        <a:sym typeface="Avenir Roman"/>
      </a:defRPr>
    </a:lvl7pPr>
    <a:lvl8pPr>
      <a:defRPr>
        <a:latin typeface="+mn-lt"/>
        <a:ea typeface="+mn-ea"/>
        <a:cs typeface="+mn-cs"/>
        <a:sym typeface="Avenir Roman"/>
      </a:defRPr>
    </a:lvl8pPr>
    <a:lvl9pPr>
      <a:defRPr>
        <a:latin typeface="+mn-lt"/>
        <a:ea typeface="+mn-ea"/>
        <a:cs typeface="+mn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to edit Master text styles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Second level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Third level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Fourth level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4"/>
            <a:ext cx="4040188" cy="7394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0" y="404661"/>
            <a:ext cx="9144000" cy="1440165"/>
          </a:xfrm>
          <a:prstGeom prst="rect">
            <a:avLst/>
          </a:prstGeom>
        </p:spPr>
        <p:txBody>
          <a:bodyPr/>
          <a:lstStyle>
            <a:lvl1pPr defTabSz="859536"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FFFF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rPr>
              <a:t>Развитие и поддержание физических способностей у тренирующихся спортсменов</a:t>
            </a:r>
          </a:p>
        </p:txBody>
      </p:sp>
      <p:sp>
        <p:nvSpPr>
          <p:cNvPr id="50" name="Shape 50"/>
          <p:cNvSpPr/>
          <p:nvPr/>
        </p:nvSpPr>
        <p:spPr>
          <a:xfrm>
            <a:off x="3635895" y="6021287"/>
            <a:ext cx="182399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00"/>
                </a:solidFill>
              </a:rPr>
              <a:t>Дин Бентон</a:t>
            </a:r>
          </a:p>
        </p:txBody>
      </p:sp>
      <p:pic>
        <p:nvPicPr>
          <p:cNvPr id="51" name="image1.png" descr="C:\Users\Dean\AppData\Local\Microsoft\Windows\Temporary Internet Files\Content.Outlook\PA64GFMO\valovs_logo_vector_rus_-Convert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9791" y="1628799"/>
            <a:ext cx="3400715" cy="4391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 defTabSz="594359"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rPr>
              <a:t>Рейтинг 5 основных аспектов физических способностей у развивающихся спортсменов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336350" y="1129058"/>
            <a:ext cx="7704860" cy="4968557"/>
          </a:xfrm>
          <a:prstGeom prst="rect">
            <a:avLst/>
          </a:prstGeom>
        </p:spPr>
        <p:txBody>
          <a:bodyPr/>
          <a:lstStyle/>
          <a:p>
            <a:pPr lvl="0" marL="1089024" indent="-1089024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Техника бега</a:t>
            </a:r>
            <a:endParaRPr b="1" sz="2800"/>
          </a:p>
          <a:p>
            <a:pPr lvl="0" marL="1089024" indent="-1089024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Техника силовой подготовки</a:t>
            </a:r>
            <a:endParaRPr b="1" sz="2800"/>
          </a:p>
          <a:p>
            <a:pPr lvl="0" marL="1089024" indent="-1089024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Гибкость</a:t>
            </a:r>
            <a:endParaRPr b="1" sz="2800"/>
          </a:p>
          <a:p>
            <a:pPr lvl="0" marL="1089024" indent="-1089024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Постуральная сила</a:t>
            </a:r>
            <a:endParaRPr b="1" sz="2800"/>
          </a:p>
          <a:p>
            <a:pPr lvl="0" marL="1089024" indent="-1089024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Способность уменьшать силу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-12700" y="188638"/>
            <a:ext cx="9144000" cy="792092"/>
          </a:xfrm>
          <a:prstGeom prst="rect">
            <a:avLst/>
          </a:prstGeom>
        </p:spPr>
        <p:txBody>
          <a:bodyPr/>
          <a:lstStyle>
            <a:lvl1pPr defTabSz="594359"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rPr>
              <a:t>Рейтинг 5 основных аспектов физических способностей у развивающихся спортсменов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539550" y="1268758"/>
            <a:ext cx="7704860" cy="4968557"/>
          </a:xfrm>
          <a:prstGeom prst="rect">
            <a:avLst/>
          </a:prstGeom>
        </p:spPr>
        <p:txBody>
          <a:bodyPr/>
          <a:lstStyle/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Техника бега</a:t>
            </a:r>
            <a:endParaRPr b="1" sz="2400"/>
          </a:p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Техника силовой подготовки</a:t>
            </a:r>
            <a:endParaRPr b="1" sz="2400"/>
          </a:p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Гибкость</a:t>
            </a:r>
            <a:endParaRPr b="1" sz="2400"/>
          </a:p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Постуральная сила</a:t>
            </a:r>
            <a:endParaRPr b="1" sz="2400"/>
          </a:p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Способность уменьшать силу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4804913" y="1268757"/>
            <a:ext cx="7123897" cy="4320488"/>
            <a:chOff x="0" y="0"/>
            <a:chExt cx="7123896" cy="4320487"/>
          </a:xfrm>
        </p:grpSpPr>
        <p:sp>
          <p:nvSpPr>
            <p:cNvPr id="117" name="Shape 117"/>
            <p:cNvSpPr/>
            <p:nvPr/>
          </p:nvSpPr>
          <p:spPr>
            <a:xfrm>
              <a:off x="-1" y="-1"/>
              <a:ext cx="1368156" cy="432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255"/>
                    <a:pt x="10800" y="570"/>
                  </a:cubicBezTo>
                  <a:lnTo>
                    <a:pt x="10800" y="10156"/>
                  </a:lnTo>
                  <a:cubicBezTo>
                    <a:pt x="10800" y="10471"/>
                    <a:pt x="15635" y="10726"/>
                    <a:pt x="21600" y="10726"/>
                  </a:cubicBezTo>
                  <a:cubicBezTo>
                    <a:pt x="15635" y="10726"/>
                    <a:pt x="10800" y="10982"/>
                    <a:pt x="10800" y="11296"/>
                  </a:cubicBezTo>
                  <a:lnTo>
                    <a:pt x="10800" y="21030"/>
                  </a:lnTo>
                  <a:cubicBezTo>
                    <a:pt x="10800" y="21345"/>
                    <a:pt x="5965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1387474" y="1872208"/>
              <a:ext cx="5736422" cy="497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FFFFFF"/>
                  </a:solidFill>
                </a:rPr>
                <a:t>Взаимозависимы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 defTabSz="594359"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rPr>
              <a:t>Рейтинг 5 основных аспектов физических способностей у развивающихся спортсменов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539550" y="1268758"/>
            <a:ext cx="7704860" cy="4968557"/>
          </a:xfrm>
          <a:prstGeom prst="rect">
            <a:avLst/>
          </a:prstGeom>
        </p:spPr>
        <p:txBody>
          <a:bodyPr/>
          <a:lstStyle/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Техника бега</a:t>
            </a:r>
            <a:endParaRPr b="1" sz="2400"/>
          </a:p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Техника силовой подготовки</a:t>
            </a:r>
            <a:endParaRPr b="1" sz="2400"/>
          </a:p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Гибкость</a:t>
            </a:r>
            <a:endParaRPr b="1" sz="2400"/>
          </a:p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Постуральная сила</a:t>
            </a:r>
            <a:endParaRPr b="1" sz="2400"/>
          </a:p>
          <a:p>
            <a:pPr lvl="0" marL="914400" indent="-914400" algn="l">
              <a:lnSpc>
                <a:spcPct val="20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Способность уменьшать силу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4716013" y="1556789"/>
            <a:ext cx="4303498" cy="4320488"/>
            <a:chOff x="-1" y="0"/>
            <a:chExt cx="4303496" cy="4320487"/>
          </a:xfrm>
        </p:grpSpPr>
        <p:sp>
          <p:nvSpPr>
            <p:cNvPr id="123" name="Shape 123"/>
            <p:cNvSpPr/>
            <p:nvPr/>
          </p:nvSpPr>
          <p:spPr>
            <a:xfrm>
              <a:off x="-2" y="-1"/>
              <a:ext cx="1368157" cy="432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255"/>
                    <a:pt x="10800" y="570"/>
                  </a:cubicBezTo>
                  <a:lnTo>
                    <a:pt x="10800" y="10156"/>
                  </a:lnTo>
                  <a:cubicBezTo>
                    <a:pt x="10800" y="10471"/>
                    <a:pt x="15635" y="10726"/>
                    <a:pt x="21600" y="10726"/>
                  </a:cubicBezTo>
                  <a:cubicBezTo>
                    <a:pt x="15635" y="10726"/>
                    <a:pt x="10800" y="10982"/>
                    <a:pt x="10800" y="11296"/>
                  </a:cubicBezTo>
                  <a:lnTo>
                    <a:pt x="10800" y="21030"/>
                  </a:lnTo>
                  <a:cubicBezTo>
                    <a:pt x="10800" y="21345"/>
                    <a:pt x="5965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1440160" y="1440160"/>
              <a:ext cx="2863336" cy="2326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/>
              <a:r>
                <a:rPr b="1"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Варьируются в </a:t>
              </a:r>
              <a:endParaRPr b="1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b="1"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зависимости от</a:t>
              </a: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b="1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Возраста</a:t>
              </a: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b="1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Пола</a:t>
              </a: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b="1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Вида спорта</a:t>
              </a: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b="1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Инд.особенностей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73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 defTabSz="813816">
              <a:defRPr b="1" cap="all" sz="2400">
                <a:solidFill>
                  <a:srgbClr val="FFFF00"/>
                </a:solidFill>
                <a:effectLst>
                  <a:outerShdw sx="100000" sy="100000" kx="0" ky="0" algn="b" rotWithShape="0" blurRad="38100" dist="3390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400">
                <a:solidFill>
                  <a:srgbClr val="FFFF00"/>
                </a:solidFill>
                <a:effectLst>
                  <a:outerShdw sx="100000" sy="100000" kx="0" ky="0" algn="b" rotWithShape="0" blurRad="38100" dist="33909" dir="2700000">
                    <a:srgbClr val="000000">
                      <a:alpha val="43137"/>
                    </a:srgbClr>
                  </a:outerShdw>
                </a:effectLst>
              </a:rPr>
              <a:t>основные факторы роста и развития: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251519" y="1844823"/>
            <a:ext cx="8568954" cy="2808316"/>
          </a:xfrm>
          <a:prstGeom prst="rect">
            <a:avLst/>
          </a:prstGeom>
        </p:spPr>
        <p:txBody>
          <a:bodyPr/>
          <a:lstStyle/>
          <a:p>
            <a:pPr lvl="0" marL="375474" indent="-375474" algn="l" defTabSz="6675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Развитие ключевых аспектов физических способностей </a:t>
            </a:r>
            <a:r>
              <a:rPr b="1" i="1" sz="2000" u="sng">
                <a:solidFill>
                  <a:srgbClr val="FFFFFF"/>
                </a:solidFill>
              </a:rPr>
              <a:t>до наступления полового созревания</a:t>
            </a:r>
            <a:r>
              <a:rPr b="1" i="1" sz="2000">
                <a:solidFill>
                  <a:srgbClr val="FFFFFF"/>
                </a:solidFill>
              </a:rPr>
              <a:t>, </a:t>
            </a:r>
            <a:r>
              <a:rPr b="1" sz="2000">
                <a:solidFill>
                  <a:srgbClr val="FFFFFF"/>
                </a:solidFill>
              </a:rPr>
              <a:t>чтобы свести к минимуму потерю координации в течение пубертатного периода </a:t>
            </a:r>
            <a:endParaRPr b="1" sz="2000"/>
          </a:p>
          <a:p>
            <a:pPr lvl="0" marL="375474" indent="-375474" algn="l" defTabSz="66751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000"/>
          </a:p>
          <a:p>
            <a:pPr lvl="0" marL="375474" indent="-375474" algn="l" defTabSz="6675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Отдельное внимание уделять переносу тяжести тела еще в юном возрасте, чтобы подготовиться к изменениям в связи с половым созреванием - и продолжить закрепление этого в </a:t>
            </a:r>
            <a:r>
              <a:rPr b="1" i="1" sz="2000" u="sng">
                <a:solidFill>
                  <a:srgbClr val="FFFFFF"/>
                </a:solidFill>
              </a:rPr>
              <a:t>течение полового созревания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 defTabSz="813816">
              <a:defRPr b="1" cap="all" sz="2400">
                <a:solidFill>
                  <a:srgbClr val="FFFF00"/>
                </a:solidFill>
                <a:effectLst>
                  <a:outerShdw sx="100000" sy="100000" kx="0" ky="0" algn="b" rotWithShape="0" blurRad="38100" dist="3390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400">
                <a:solidFill>
                  <a:srgbClr val="FFFF00"/>
                </a:solidFill>
                <a:effectLst>
                  <a:outerShdw sx="100000" sy="100000" kx="0" ky="0" algn="b" rotWithShape="0" blurRad="38100" dist="33909" dir="2700000">
                    <a:srgbClr val="000000">
                      <a:alpha val="43137"/>
                    </a:srgbClr>
                  </a:outerShdw>
                </a:effectLst>
              </a:rPr>
              <a:t>основные факторы роста и развития: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179511" y="1700806"/>
            <a:ext cx="8640962" cy="4032453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Дети сначала растут вверх ↑ а затем </a:t>
            </a: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В-Ш-И-Р-Ь</a:t>
            </a:r>
            <a:endParaRPr b="1" sz="28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Нужно учитывать соотношение силы и длины</a:t>
            </a: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i="1" sz="2800" u="sng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</a:t>
            </a:r>
            <a:r>
              <a:rPr b="1" i="1" sz="2800" u="sng">
                <a:solidFill>
                  <a:srgbClr val="FFFFFF"/>
                </a:solidFill>
              </a:rPr>
              <a:t>Пусть станут СИЛЬНЫМИ прежде чем в-ы-т-я-н-у-т-с-я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73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 defTabSz="813816">
              <a:defRPr b="1" cap="all" sz="2400">
                <a:solidFill>
                  <a:srgbClr val="FFFF00"/>
                </a:solidFill>
                <a:effectLst>
                  <a:outerShdw sx="100000" sy="100000" kx="0" ky="0" algn="b" rotWithShape="0" blurRad="38100" dist="3390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400">
                <a:solidFill>
                  <a:srgbClr val="FFFF00"/>
                </a:solidFill>
                <a:effectLst>
                  <a:outerShdw sx="100000" sy="100000" kx="0" ky="0" algn="b" rotWithShape="0" blurRad="38100" dist="33909" dir="2700000">
                    <a:srgbClr val="000000">
                      <a:alpha val="43137"/>
                    </a:srgbClr>
                  </a:outerShdw>
                </a:effectLst>
              </a:rPr>
              <a:t>основные факторы роста и развития: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251519" y="1196750"/>
            <a:ext cx="8640962" cy="4032451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762222" indent="-762222" algn="l" defTabSz="539999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Добиться отточенности движения с полной амплитудой во всех плоскостях, начиная с самых юных возрастных групп</a:t>
            </a:r>
            <a:endParaRPr b="1" sz="2800"/>
          </a:p>
          <a:p>
            <a:pPr lvl="0" marL="359999" indent="-359999" algn="l" defTabSz="539999">
              <a:buClr>
                <a:srgbClr val="FFFFFF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762222" indent="-762222" algn="l" defTabSz="539999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Понимать и учитывать разницу между возрастом развития и хронологическим (биологическим) возрастом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0" y="188639"/>
            <a:ext cx="9144000" cy="648076"/>
          </a:xfrm>
          <a:prstGeom prst="rect">
            <a:avLst/>
          </a:prstGeom>
        </p:spPr>
        <p:txBody>
          <a:bodyPr/>
          <a:lstStyle>
            <a:lvl1pPr defTabSz="603504">
              <a:defRPr b="1" cap="all" sz="1800">
                <a:solidFill>
                  <a:srgbClr val="FFFF00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>
                <a:solidFill>
                  <a:srgbClr val="000000"/>
                </a:solidFill>
                <a:effectLst/>
              </a:defRPr>
            </a:pPr>
            <a:r>
              <a:rPr b="1" cap="all">
                <a:solidFill>
                  <a:srgbClr val="FFFF00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 Ключевые концепции, которые выходят за рамки спорта: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89756" y="976533"/>
            <a:ext cx="8964488" cy="5544622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514350" indent="-514350" algn="l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cap="all"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РЕГУЛЯРНОЕ Посещение, </a:t>
            </a:r>
            <a:r>
              <a:rPr b="1" sz="2200">
                <a:solidFill>
                  <a:srgbClr val="FFFFFF"/>
                </a:solidFill>
              </a:rPr>
              <a:t>внимание и приложение усилий</a:t>
            </a:r>
            <a:endParaRPr b="1" sz="22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514350" indent="-514350" algn="l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cap="all"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МАСтерство</a:t>
            </a:r>
            <a:r>
              <a:rPr b="1" sz="2200">
                <a:solidFill>
                  <a:srgbClr val="FFFFFF"/>
                </a:solidFill>
              </a:rPr>
              <a:t> – поступательное развитие в зависимости от </a:t>
            </a:r>
            <a:r>
              <a:rPr b="1" sz="2200" u="sng">
                <a:solidFill>
                  <a:srgbClr val="FFFFFF"/>
                </a:solidFill>
              </a:rPr>
              <a:t>критериев</a:t>
            </a:r>
            <a:r>
              <a:rPr b="1" sz="2200">
                <a:solidFill>
                  <a:srgbClr val="FFFFFF"/>
                </a:solidFill>
              </a:rPr>
              <a:t> – </a:t>
            </a:r>
            <a:r>
              <a:rPr b="1" sz="2200" u="sng">
                <a:solidFill>
                  <a:srgbClr val="FFFFFF"/>
                </a:solidFill>
              </a:rPr>
              <a:t>а не от возраста или времени</a:t>
            </a:r>
            <a:endParaRPr b="1" sz="22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514350" indent="-514350" algn="l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РЕЖИМ</a:t>
            </a:r>
            <a:r>
              <a:rPr b="1" cap="all"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b="1" sz="2200">
                <a:solidFill>
                  <a:srgbClr val="FFFFFF"/>
                </a:solidFill>
              </a:rPr>
              <a:t>Режим/Режим - создание полезных привычек в юном возрасте</a:t>
            </a:r>
            <a:endParaRPr b="1" sz="22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514350" indent="-514350" algn="l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cap="all"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последовательность</a:t>
            </a:r>
            <a:r>
              <a:rPr b="1" sz="2200">
                <a:solidFill>
                  <a:srgbClr val="FFFFFF"/>
                </a:solidFill>
              </a:rPr>
              <a:t> и структура важнее разнообразия</a:t>
            </a:r>
            <a:endParaRPr b="1" sz="22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514350" indent="-514350" algn="l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Думайте о движениях и оттачивайте именно их - а не мышцы</a:t>
            </a:r>
            <a:endParaRPr b="1" sz="22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514350" indent="-514350" algn="l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cap="all"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3 П</a:t>
            </a:r>
            <a:r>
              <a:rPr b="1" sz="2200">
                <a:solidFill>
                  <a:srgbClr val="FFFFFF"/>
                </a:solidFill>
              </a:rPr>
              <a:t> - Положение тела/позы/позиции - научитесь придавать максимальное количество форм и сочетайте их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73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>
              <a:defRPr b="1" cap="all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принципы поступательного развития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0" y="1196752"/>
            <a:ext cx="9144000" cy="547260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457770" indent="-457770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Это процесс, а не протоптанная дорожка</a:t>
            </a:r>
            <a:endParaRPr b="1" sz="2400"/>
          </a:p>
          <a:p>
            <a:pPr lvl="0" marL="457770" indent="-457770" algn="l" defTabSz="81381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457770" indent="-457770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Этот процесс не линейный, он не вписывается в четкие рамки или алгоритм (нет универсальных этапов развития)</a:t>
            </a:r>
            <a:endParaRPr b="1" sz="2400"/>
          </a:p>
          <a:p>
            <a:pPr lvl="0" marL="457770" indent="-457770" algn="l" defTabSz="81381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457770" indent="-457770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Процесс подразумевает самые разные шаги и ошибки (пример - маленькие дети)</a:t>
            </a:r>
            <a:endParaRPr b="1" sz="2400"/>
          </a:p>
          <a:p>
            <a:pPr lvl="0" marL="457770" indent="-457770" algn="l" defTabSz="81381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457770" indent="-457770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Ключ ко всему - рост легко адаптирующегося спортсмена, прочно овладевшего основными движениями, на базе которых можно вырабатывать навыки по конкретным видам спорта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>
              <a:defRPr b="1" cap="all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признать и учитывать: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395535" y="1196752"/>
            <a:ext cx="8136905" cy="547260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Ранее созревание и поздное созревание</a:t>
            </a:r>
            <a:endParaRPr b="1" sz="28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Эффект “условного” возраста</a:t>
            </a:r>
            <a:endParaRPr b="1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Тех, кто адаптируется быстро, и тех, кто адаптируется медленно</a:t>
            </a:r>
            <a:endParaRPr b="1" sz="28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Разницу между мужчинами и женщинами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F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>
              <a:defRPr b="1" cap="all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напоминание: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251519" y="1196752"/>
            <a:ext cx="8280921" cy="547260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Если основополагающим моторным навыкам не уделять должного внимания, они в конечном итоге ограничат спортивные навыки</a:t>
            </a: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Вред, нанесенный на ранних этапах развития, позже откорректировать трудно</a:t>
            </a:r>
            <a:endParaRPr b="1" sz="28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Физические способности нужно развивать параллально с техникой - или опережая ее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0" y="-1"/>
            <a:ext cx="9144000" cy="1844826"/>
          </a:xfrm>
          <a:prstGeom prst="rect">
            <a:avLst/>
          </a:prstGeom>
        </p:spPr>
        <p:txBody>
          <a:bodyPr/>
          <a:lstStyle/>
          <a:p>
            <a:pPr lvl="0" defTabSz="786383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FF00"/>
                </a:solidFill>
                <a:effectLst>
                  <a:outerShdw sx="100000" sy="100000" kx="0" ky="0" algn="b" rotWithShape="0" blurRad="38100" dist="32766" dir="2700000">
                    <a:srgbClr val="000000">
                      <a:alpha val="43137"/>
                    </a:srgbClr>
                  </a:outerShdw>
                </a:effectLst>
              </a:rPr>
              <a:t>Рейтинг 5 основных аспектов физических способностей у развивающихся спортсменов</a:t>
            </a:r>
            <a:r>
              <a:rPr b="1" sz="1000">
                <a:solidFill>
                  <a:srgbClr val="FFFF00"/>
                </a:solidFill>
                <a:effectLst>
                  <a:outerShdw sx="100000" sy="100000" kx="0" ky="0" algn="b" rotWithShape="0" blurRad="38100" dist="32766" dir="2700000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b="1" sz="1000">
                <a:solidFill>
                  <a:srgbClr val="FFFF00"/>
                </a:solidFill>
                <a:effectLst>
                  <a:outerShdw sx="100000" sy="100000" kx="0" ky="0" algn="b" rotWithShape="0" blurRad="38100" dist="32766" dir="2700000">
                    <a:srgbClr val="000000">
                      <a:alpha val="43137"/>
                    </a:srgbClr>
                  </a:outerShdw>
                </a:effectLst>
              </a:rPr>
            </a:br>
            <a:r>
              <a:rPr b="1" sz="2000">
                <a:solidFill>
                  <a:srgbClr val="FFFF00"/>
                </a:solidFill>
                <a:effectLst>
                  <a:outerShdw sx="100000" sy="100000" kx="0" ky="0" algn="b" rotWithShape="0" blurRad="38100" dist="32766" dir="2700000">
                    <a:srgbClr val="000000">
                      <a:alpha val="43137"/>
                    </a:srgbClr>
                  </a:outerShdw>
                </a:effectLst>
              </a:rPr>
              <a:t>Бентон и Гамбетта (2014)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475654" y="5733255"/>
            <a:ext cx="6152732" cy="841651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defTabSz="58521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Проект Австралийского института спорта по совершенствованию талантливых спортсменов</a:t>
            </a:r>
            <a:r>
              <a:rPr sz="200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1731240" y="1844819"/>
            <a:ext cx="5289034" cy="3672416"/>
            <a:chOff x="-1" y="0"/>
            <a:chExt cx="5289033" cy="3672414"/>
          </a:xfrm>
        </p:grpSpPr>
        <p:pic>
          <p:nvPicPr>
            <p:cNvPr id="55" name="image2.png" descr="AIS 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442" y="-1"/>
              <a:ext cx="2592292" cy="19417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image3.png" descr="AIS 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52723" y="-1"/>
              <a:ext cx="2736309" cy="1944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image1.jpeg" descr="AIS 3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" y="1944218"/>
              <a:ext cx="2620780" cy="1728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image2.jpeg" descr="AIS 4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24731" y="1944218"/>
              <a:ext cx="2664301" cy="1728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0" y="2420888"/>
            <a:ext cx="9144000" cy="1656186"/>
          </a:xfrm>
          <a:prstGeom prst="rect">
            <a:avLst/>
          </a:prstGeom>
        </p:spPr>
        <p:txBody>
          <a:bodyPr/>
          <a:lstStyle>
            <a:lvl1pPr>
              <a:defRPr b="1" cap="all" sz="48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effectLst/>
              </a:defRPr>
            </a:pPr>
            <a:r>
              <a:rPr b="1" cap="all" sz="4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1. техника бега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effectLst/>
              </a:defRPr>
            </a:pPr>
            <a:r>
              <a: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1. техника бега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251519" y="908717"/>
            <a:ext cx="8712970" cy="561663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488630" indent="-488630" algn="l" defTabSz="86868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/>
              <a:t>Манера бега лежит в основе действия, при этом спринт является наиболее экстремальной формой манеры бега</a:t>
            </a:r>
            <a:endParaRPr b="1" sz="2200"/>
          </a:p>
          <a:p>
            <a:pPr lvl="0" marL="488630" indent="-488630" algn="l" defTabSz="868680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488630" indent="-488630" algn="l" defTabSz="86868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/>
              <a:t>Развитие рациональной манеры бега зависит от функциональных и спортивных аспектов способностей</a:t>
            </a:r>
            <a:endParaRPr b="1" sz="2200"/>
          </a:p>
          <a:p>
            <a:pPr lvl="0" marL="488630" indent="-488630" algn="l" defTabSz="868680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488630" indent="-488630" algn="l" defTabSz="86868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/>
              <a:t>Если спортсмен способен эффективно контролировать свою костно-мышечную систему, то он способен переносить большую степень напряжения, деформации и нагрузки</a:t>
            </a:r>
            <a:endParaRPr b="1" sz="2200"/>
          </a:p>
          <a:p>
            <a:pPr lvl="0" marL="488630" indent="-488630" algn="l" defTabSz="86868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488630" indent="-488630" algn="l" defTabSz="86868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/>
              <a:t>Дефекты, такие как плохая осанка, отсутствие гибкости или неспособность контролировать пояснично-крестцовый отдел, окажут глубоко негативное воздействие на беговой цикл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effectLst/>
              </a:defRPr>
            </a:pPr>
            <a:r>
              <a: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1. техника бега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179511" y="908717"/>
            <a:ext cx="8712970" cy="561663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478344" indent="-478344" algn="l" defTabSz="85039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/>
              <a:t>	Бег является необходимым двигательным навыком для большинства видов спорта</a:t>
            </a:r>
            <a:endParaRPr b="1" sz="2200"/>
          </a:p>
          <a:p>
            <a:pPr lvl="0" marL="478344" indent="-478344" algn="l" defTabSz="85039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478344" indent="-478344" algn="l" defTabSz="85039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/>
              <a:t>	Бег следует рассматривать как стандартный двигательный навык, который должен быть выработан в начале процесса развития - не обязательно как дальнейшая специализация</a:t>
            </a:r>
            <a:endParaRPr b="1" sz="2200"/>
          </a:p>
          <a:p>
            <a:pPr lvl="0" marL="478344" indent="-478344" algn="l" defTabSz="850391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478344" indent="-478344" algn="l" defTabSz="85039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/>
              <a:t>	↑Развитие способности бегать в начальные годы может расширить спортивный выбор начинающих спортсменов и дать им возможность позже переходить из одного вида спорта в другой (например, из плавания в триатлон)</a:t>
            </a:r>
            <a:endParaRPr b="1" sz="2200"/>
          </a:p>
          <a:p>
            <a:pPr lvl="0" marL="478344" indent="-478344" algn="l" defTabSz="850391"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478344" indent="-478344" algn="l" defTabSz="85039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/>
              <a:t>	Бег - это общепринятый и ценный метод подготовки в плавании и гребле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effectLst/>
              </a:defRPr>
            </a:pPr>
            <a:r>
              <a: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1. техника бега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251519" y="908717"/>
            <a:ext cx="8712970" cy="561663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400"/>
              <a:t>	</a:t>
            </a:r>
            <a:r>
              <a:rPr b="1" sz="2800"/>
              <a:t>Необходимость обучения технике бега развивающихся спортсменов во всех видах спорта должна быть абсолютно очевидной???</a:t>
            </a: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1" marL="0" indent="457200"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800"/>
              <a:t>Развивающимся спортсменам говорят: </a:t>
            </a:r>
            <a:endParaRPr sz="2800"/>
          </a:p>
          <a:p>
            <a:pPr lvl="1" marL="0" indent="457200"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800"/>
              <a:t>Бегать “БЫСТРО”</a:t>
            </a:r>
            <a:endParaRPr sz="2800"/>
          </a:p>
          <a:p>
            <a:pPr lvl="1" marL="0" indent="457200"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800"/>
              <a:t>“ДАЛЕКО”</a:t>
            </a:r>
            <a:endParaRPr sz="2800"/>
          </a:p>
          <a:p>
            <a:pPr lvl="1" marL="0" indent="457200"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800"/>
              <a:t>“КУДА”</a:t>
            </a:r>
            <a:endParaRPr sz="2800"/>
          </a:p>
          <a:p>
            <a:pPr lvl="1" marL="0" indent="457200">
              <a:spcBef>
                <a:spcPts val="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800" u="sng"/>
              <a:t>Но не “КАК”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effectLst/>
              </a:defRPr>
            </a:pPr>
            <a:r>
              <a: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1. техника бега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323528" y="1484782"/>
            <a:ext cx="8533456" cy="3888435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514350" indent="-514350" algn="l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/>
              <a:t>	Довольно часто техника юного спортсмена будет трактоваться как неправильная только после того, как она будет значительно отличаться от того, что считается “нормой”</a:t>
            </a:r>
            <a:endParaRPr b="1" sz="2400"/>
          </a:p>
          <a:p>
            <a:pPr lvl="0" marL="514350" indent="-514350" algn="l"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514350" indent="-514350" algn="l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/>
              <a:t>	Недостатки в беге, основанные на технике, зачастую неправильно истолковываются, но ведь речь идет о недостаточно развитой энергосистеме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effectLst/>
              </a:defRPr>
            </a:pPr>
            <a:r>
              <a: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1. техника бега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323528" y="1484782"/>
            <a:ext cx="8533456" cy="3888435"/>
          </a:xfrm>
          <a:prstGeom prst="rect">
            <a:avLst/>
          </a:prstGeom>
        </p:spPr>
        <p:txBody>
          <a:bodyPr lIns="0" tIns="0" rIns="0" bIns="0" anchor="ctr"/>
          <a:lstStyle>
            <a:lvl1pPr marL="514350" indent="-514350" algn="l">
              <a:spcBef>
                <a:spcPts val="500"/>
              </a:spcBef>
              <a:defRPr b="1" sz="2400">
                <a:solidFill>
                  <a:srgbClr val="000000"/>
                </a:solidFill>
              </a:defRPr>
            </a:lvl1pPr>
          </a:lstStyle>
          <a:p>
            <a:pPr lvl="0">
              <a:defRPr b="0" sz="1800"/>
            </a:pPr>
            <a:r>
              <a:rPr b="1" sz="2400"/>
              <a:t>	Как это ни странно, в тех видах спорта, которые не зависят от собственного веса спортсмена, таких как водное поло и велоспорт, соответствующей технике придается большое значение, но в видах спорта, основанных на беге, этого нет! 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effectLst/>
              </a:defRPr>
            </a:pPr>
            <a:r>
              <a: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обучение бегу – ключевые моменты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-1" y="1052733"/>
            <a:ext cx="8964002" cy="561663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666667" indent="-791689" algn="l" defTabSz="74066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00"/>
              <a:t>	Учите бегать </a:t>
            </a:r>
            <a:r>
              <a:rPr b="1" sz="1900" u="sng"/>
              <a:t>до</a:t>
            </a:r>
            <a:r>
              <a:rPr b="1" sz="1900"/>
              <a:t> того как приступите к силовой подготовке с внешней нагрузкой</a:t>
            </a:r>
            <a:endParaRPr b="1" sz="1900"/>
          </a:p>
          <a:p>
            <a:pPr lvl="0" marL="666667" indent="-791689" algn="l" defTabSz="74066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900"/>
          </a:p>
          <a:p>
            <a:pPr lvl="0" marL="666667" indent="-791689" algn="l" defTabSz="74066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00"/>
              <a:t>	Силовые программы должны быть функциональными и должны дополнять развитие беговых навыков у тренирующихся спортсменов</a:t>
            </a:r>
            <a:endParaRPr b="1" sz="1900"/>
          </a:p>
          <a:p>
            <a:pPr lvl="0" marL="666667" indent="-791689" algn="l" defTabSz="74066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900"/>
          </a:p>
          <a:p>
            <a:pPr lvl="0" marL="666667" indent="-791689" algn="l" defTabSz="74066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00"/>
              <a:t>	Обучайте линейному бегу с постоянной скоростью и линейному бегу на максимальной скорости (ускорение до чего-то и ускорение в большую часть времени)</a:t>
            </a:r>
            <a:endParaRPr b="1" sz="1900"/>
          </a:p>
          <a:p>
            <a:pPr lvl="0" marL="666667" indent="-791689" algn="l" defTabSz="74066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900"/>
          </a:p>
          <a:p>
            <a:pPr lvl="0" marL="666667" indent="-791689" algn="l" defTabSz="74066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00"/>
              <a:t>	Серии беговых упражнений по системе Bosch and Mach представляют ценность как упражнения с сопротивлением для развития техники - а не бега</a:t>
            </a:r>
            <a:endParaRPr b="1" sz="1900"/>
          </a:p>
          <a:p>
            <a:pPr lvl="0" marL="666667" indent="-791689" algn="l" defTabSz="74066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900"/>
          </a:p>
          <a:p>
            <a:pPr lvl="0" marL="666667" indent="-791689" algn="l" defTabSz="74066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00"/>
              <a:t>	Эти упражнения великолепно помогают в развитии амплитуды движения в бедре, специальной силы бедро-голень</a:t>
            </a:r>
            <a:endParaRPr b="1" sz="1900"/>
          </a:p>
          <a:p>
            <a:pPr lvl="0" marL="666667" indent="-791689" algn="l" defTabSz="74066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900"/>
          </a:p>
          <a:p>
            <a:pPr lvl="0" marL="666667" indent="-791689" algn="l" defTabSz="74066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00"/>
              <a:t>	Наиболее эффективный способ обучения технике - это бег, а не упражнения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3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0" y="2924942"/>
            <a:ext cx="9144000" cy="792090"/>
          </a:xfrm>
          <a:prstGeom prst="rect">
            <a:avLst/>
          </a:prstGeom>
        </p:spPr>
        <p:txBody>
          <a:bodyPr/>
          <a:lstStyle>
            <a:lvl1pPr defTabSz="832102">
              <a:defRPr b="1" cap="all" sz="4000">
                <a:effectLst>
                  <a:outerShdw sx="100000" sy="100000" kx="0" ky="0" algn="b" rotWithShape="0" blurRad="38100" dist="34671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4000">
                <a:solidFill>
                  <a:srgbClr val="FFFFFF"/>
                </a:solidFill>
                <a:effectLst>
                  <a:outerShdw sx="100000" sy="100000" kx="0" ky="0" algn="b" rotWithShape="0" blurRad="38100" dist="34671" dir="2700000">
                    <a:srgbClr val="000000">
                      <a:alpha val="43137"/>
                    </a:srgbClr>
                  </a:outerShdw>
                </a:effectLst>
              </a:rPr>
              <a:t>2. техника силовой подготовки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3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2. техника силовой подготовки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251519" y="1385389"/>
            <a:ext cx="8640962" cy="5067949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732512" indent="-869883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Во многих отношениях сила является самым всеобъемлющим из 3 физических качеств</a:t>
            </a:r>
            <a:endParaRPr b="1" sz="2400"/>
          </a:p>
          <a:p>
            <a:pPr lvl="0" marL="732512" indent="-869883" algn="l" defTabSz="81381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732512" indent="-869883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Все виды движения требуют мощности в каком-либо ее приложении</a:t>
            </a:r>
            <a:endParaRPr b="1" sz="2400"/>
          </a:p>
          <a:p>
            <a:pPr lvl="0" marL="732512" indent="-869883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732512" indent="-869883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Все виды спорта получат пользу от соответствующей данному виду силовой подготовки</a:t>
            </a:r>
            <a:endParaRPr b="1" sz="2400"/>
          </a:p>
          <a:p>
            <a:pPr lvl="0" marL="732512" indent="-869883" algn="l" defTabSz="81381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732512" indent="-869883" algn="l" defTabSz="81381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Сила как физическое качество является </a:t>
            </a:r>
            <a:r>
              <a:rPr b="1" sz="2400" u="sng">
                <a:solidFill>
                  <a:srgbClr val="FFFFFF"/>
                </a:solidFill>
              </a:rPr>
              <a:t>основой</a:t>
            </a:r>
            <a:r>
              <a:rPr b="1" sz="2400">
                <a:solidFill>
                  <a:srgbClr val="FFFFFF"/>
                </a:solidFill>
              </a:rPr>
              <a:t> для оптимального развития других физических качеств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3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2. техника силовой подготовки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0" y="1385389"/>
            <a:ext cx="8892480" cy="5067949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Развивайте функциональную силу параллельно с развитием спортивных навыков - в определенных ситуациях она может и должна лидировать в развитии спортивных навыков</a:t>
            </a:r>
            <a:endParaRPr b="1" sz="2800"/>
          </a:p>
          <a:p>
            <a:pPr lvl="0" marL="823048" indent="-977397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Силовая подготовка развивающихся спортсменов должна рассматриваться как </a:t>
            </a:r>
            <a:r>
              <a:rPr b="1" sz="2800" u="sng">
                <a:solidFill>
                  <a:srgbClr val="FFFFFF"/>
                </a:solidFill>
              </a:rPr>
              <a:t>тренировка на координацию с соответствующим сопротивлением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idx="1"/>
          </p:nvPr>
        </p:nvSpPr>
        <p:spPr>
          <a:xfrm>
            <a:off x="1475654" y="188639"/>
            <a:ext cx="6152732" cy="841650"/>
          </a:xfrm>
          <a:prstGeom prst="rect">
            <a:avLst/>
          </a:prstGeom>
        </p:spPr>
        <p:txBody>
          <a:bodyPr lIns="0" tIns="0" rIns="0" bIns="0" anchor="ctr"/>
          <a:lstStyle>
            <a:lvl1pPr defTabSz="713230">
              <a:spcBef>
                <a:spcPts val="500"/>
              </a:spcBef>
              <a:defRPr b="1" sz="24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Проект АИС по совершенствованию талантливых спортсменов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2627784" y="1340766"/>
            <a:ext cx="3920880" cy="2232253"/>
            <a:chOff x="0" y="0"/>
            <a:chExt cx="3920879" cy="2232252"/>
          </a:xfrm>
        </p:grpSpPr>
        <p:pic>
          <p:nvPicPr>
            <p:cNvPr id="62" name="image2.png" descr="AIS 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050" y="-1"/>
              <a:ext cx="1921726" cy="1180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mage3.png" descr="AIS 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92392" y="-1"/>
              <a:ext cx="2028488" cy="1181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image1.jpeg" descr="AIS 3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81779"/>
              <a:ext cx="1942842" cy="1050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2.jpeg" descr="AIS 4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45773" y="1181779"/>
              <a:ext cx="1975107" cy="1050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" name="Shape 67"/>
          <p:cNvSpPr/>
          <p:nvPr>
            <p:ph type="title"/>
          </p:nvPr>
        </p:nvSpPr>
        <p:spPr>
          <a:xfrm>
            <a:off x="0" y="4365104"/>
            <a:ext cx="9144000" cy="2160243"/>
          </a:xfrm>
          <a:prstGeom prst="rect">
            <a:avLst/>
          </a:prstGeom>
        </p:spPr>
        <p:txBody>
          <a:bodyPr/>
          <a:lstStyle/>
          <a:p>
            <a:pPr lvl="0" defTabSz="594359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rPr>
              <a:t>Нацелен на возрастную группу от 10 до 17 лет</a:t>
            </a:r>
            <a:b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rPr>
            </a:br>
            <a: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rPr>
              <a:t>Предназначен для развития общих физических способностей (диапазон от 10 до15 лет)</a:t>
            </a:r>
            <a:b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rPr>
            </a:br>
            <a: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4765" dir="2700000">
                    <a:srgbClr val="000000">
                      <a:alpha val="43137"/>
                    </a:srgbClr>
                  </a:outerShdw>
                </a:effectLst>
              </a:rPr>
              <a:t>Поступательное движение к специализации и переходам (в другие дисциплины/виды спорта)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3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/>
          <a:p>
            <a:pPr lvl="0" defTabSz="603504">
              <a:defRPr sz="1800">
                <a:solidFill>
                  <a:srgbClr val="000000"/>
                </a:solidFill>
              </a:defRPr>
            </a:pPr>
            <a:r>
              <a:rPr b="1" cap="all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b="1" cap="all" sz="2300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техника силовой подготовки</a:t>
            </a:r>
            <a:r>
              <a:rPr b="1" cap="all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cap="all" sz="2300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- основные принципы: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0" y="1385389"/>
            <a:ext cx="8892480" cy="5067949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724283" indent="-860111" algn="l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Прежде всего нужно преодолеть сопротивление собственного веса</a:t>
            </a:r>
            <a:endParaRPr b="1" sz="2400"/>
          </a:p>
          <a:p>
            <a:pPr lvl="0" marL="724283" indent="-860111" algn="l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724283" indent="-860111" algn="l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Научите координации, контролю и быстроте в работе с собственным весом, силой тяжести и опорной реакцией, </a:t>
            </a:r>
            <a:r>
              <a:rPr b="1" sz="2400" u="sng">
                <a:solidFill>
                  <a:srgbClr val="FFFFFF"/>
                </a:solidFill>
              </a:rPr>
              <a:t>прежде чем заняться внешней нагрузкой</a:t>
            </a:r>
            <a:r>
              <a:rPr b="1" sz="2400">
                <a:solidFill>
                  <a:srgbClr val="FFFFFF"/>
                </a:solidFill>
              </a:rPr>
              <a:t> </a:t>
            </a:r>
            <a:endParaRPr b="1" sz="2400" u="sng"/>
          </a:p>
          <a:p>
            <a:pPr lvl="0" marL="724283" indent="-860111" algn="l" defTabSz="80467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724283" indent="-860111" algn="l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Расставьте приоритеты: техника и фундаментальная сила перед силой, скоростно-силовой и силовой выносливостью - спортсмен не в состоянии обеспечить качественное выполнение чего-либо, если у него изначально нет такого качества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33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/>
          <a:p>
            <a:pPr lvl="0" defTabSz="603504">
              <a:defRPr sz="1800">
                <a:solidFill>
                  <a:srgbClr val="000000"/>
                </a:solidFill>
              </a:defRPr>
            </a:pPr>
            <a:r>
              <a:rPr b="1" cap="all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b="1" cap="all" sz="2300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техника силовой подготовки</a:t>
            </a:r>
            <a:r>
              <a:rPr b="1" cap="all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cap="all" sz="2300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- основные принципы: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0" y="1385389"/>
            <a:ext cx="8892480" cy="5067949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Простая цель: развивать силу, которую спортсмен сможет использовать и применять в спорте - вместо силы, которая может измеряться в искусственных условиях</a:t>
            </a:r>
            <a:endParaRPr b="1" sz="2800"/>
          </a:p>
          <a:p>
            <a:pPr lvl="0" marL="823048" indent="-977397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Мощность ↑ = ускорение - Ключ к эффективности движения и отсутствию травматизма - это способность снижать скорость - способность ↓ мощность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0" y="2924942"/>
            <a:ext cx="9144000" cy="792090"/>
          </a:xfrm>
          <a:prstGeom prst="rect">
            <a:avLst/>
          </a:prstGeom>
        </p:spPr>
        <p:txBody>
          <a:bodyPr/>
          <a:lstStyle>
            <a:lvl1pPr defTabSz="896111">
              <a:defRPr b="1" cap="all" sz="47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4700">
                <a:solidFill>
                  <a:srgbClr val="FFFFFF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3. гибкость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3. гибкость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251519" y="980728"/>
            <a:ext cx="8712970" cy="547260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674899" indent="-801465" algn="l" defTabSz="74980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	Гибкость - это динамическое, а не статическое качество</a:t>
            </a:r>
            <a:endParaRPr b="1" sz="2200"/>
          </a:p>
          <a:p>
            <a:pPr lvl="0" marL="674899" indent="-801465" algn="l" defTabSz="74980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674899" indent="-801465" algn="l" defTabSz="74980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	 У юных спортсменов гибкости проще всего добиваться за счет координации через многоплановые упражнения с участием ряда суставов, с полной амплитудой движений</a:t>
            </a:r>
            <a:endParaRPr b="1" sz="2200"/>
          </a:p>
          <a:p>
            <a:pPr lvl="0" marL="674899" indent="-801465" algn="l" defTabSz="74980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674899" indent="-801465" algn="l" defTabSz="74980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	Такой функциональный подход одновременно способствует мышечно-сухожильной целостности (невредимости) и динамическому управлению суставами</a:t>
            </a:r>
            <a:endParaRPr b="1" sz="2200"/>
          </a:p>
          <a:p>
            <a:pPr lvl="0" marL="674899" indent="-801465" algn="l" defTabSz="74980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200"/>
          </a:p>
          <a:p>
            <a:pPr lvl="0" marL="674899" indent="-801465" algn="l" defTabSz="74980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	Спортсмены могут стать быстрее/сильнее всего лишь за счет гибкости!!!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0" y="188638"/>
            <a:ext cx="9144000" cy="792092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3. гибкость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251519" y="980728"/>
            <a:ext cx="8712970" cy="547260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691359" indent="-821011" algn="l" defTabSz="76809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	Неспособность овладеть рядом положений/позиций из-за ↓амплитуды движений непосредственно сказывается на качестве выступления ↓ и может привести к травме</a:t>
            </a:r>
            <a:endParaRPr b="1" sz="2300"/>
          </a:p>
          <a:p>
            <a:pPr lvl="0" marL="691359" indent="-821011" algn="l" defTabSz="76809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300"/>
          </a:p>
          <a:p>
            <a:pPr lvl="0" marL="691359" indent="-821011" algn="l" defTabSz="76809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	Гибкость позволяет добиться прибавок в силе в целом ряде движений - 3 x бедро, колено и голеностоп, а также способствует улучшению техники ↑</a:t>
            </a:r>
            <a:endParaRPr b="1" sz="2300"/>
          </a:p>
          <a:p>
            <a:pPr lvl="0" marL="691359" indent="-821011" algn="l" defTabSz="768094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300"/>
          </a:p>
          <a:p>
            <a:pPr lvl="0" marL="691359" indent="-821011" algn="l" defTabSz="76809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	Гибкость ↑ умение спортсмена приземляться/снижать скорость</a:t>
            </a:r>
            <a:endParaRPr b="1" sz="2300"/>
          </a:p>
          <a:p>
            <a:pPr lvl="0" marL="691359" indent="-821011" algn="l" defTabSz="76809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300"/>
          </a:p>
          <a:p>
            <a:pPr lvl="0" marL="691359" indent="-821011" algn="l" defTabSz="76809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	Чем мышца длиннее и сильнее, тем больше мощность ↑</a:t>
            </a:r>
          </a:p>
        </p:txBody>
      </p:sp>
      <p:sp>
        <p:nvSpPr>
          <p:cNvPr id="189" name="Shape 189"/>
          <p:cNvSpPr/>
          <p:nvPr/>
        </p:nvSpPr>
        <p:spPr>
          <a:xfrm>
            <a:off x="179510" y="6237311"/>
            <a:ext cx="373591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>
                <a:solidFill>
                  <a:srgbClr val="000000"/>
                </a:solidFill>
                <a:effectLst/>
              </a:defRPr>
            </a:pPr>
            <a:r>
              <a:rPr b="1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FB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F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0" y="2780925"/>
            <a:ext cx="9144000" cy="792090"/>
          </a:xfrm>
          <a:prstGeom prst="rect">
            <a:avLst/>
          </a:prstGeom>
        </p:spPr>
        <p:txBody>
          <a:bodyPr/>
          <a:lstStyle>
            <a:lvl1pPr defTabSz="752732">
              <a:defRPr b="1" cap="all" sz="3900">
                <a:effectLst>
                  <a:outerShdw sx="100000" sy="100000" kx="0" ky="0" algn="b" rotWithShape="0" blurRad="38100" dist="31363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900">
                <a:solidFill>
                  <a:srgbClr val="FFFFFF"/>
                </a:solidFill>
                <a:effectLst>
                  <a:outerShdw sx="100000" sy="100000" kx="0" ky="0" algn="b" rotWithShape="0" blurRad="38100" dist="31363" dir="2700000">
                    <a:srgbClr val="000000">
                      <a:alpha val="43137"/>
                    </a:srgbClr>
                  </a:outerShdw>
                </a:effectLst>
              </a:rPr>
              <a:t>4. СТАНдартные положения тела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body" idx="1"/>
          </p:nvPr>
        </p:nvSpPr>
        <p:spPr>
          <a:xfrm>
            <a:off x="1403645" y="188637"/>
            <a:ext cx="6120686" cy="476677"/>
          </a:xfrm>
          <a:prstGeom prst="rect">
            <a:avLst/>
          </a:prstGeom>
        </p:spPr>
        <p:txBody>
          <a:bodyPr/>
          <a:lstStyle>
            <a:lvl1pPr defTabSz="517367">
              <a:lnSpc>
                <a:spcPct val="80000"/>
              </a:lnSpc>
              <a:spcBef>
                <a:spcPts val="300"/>
              </a:spcBef>
              <a:defRPr b="1" sz="1600" u="sng">
                <a:effectLst>
                  <a:outerShdw sx="100000" sy="100000" kx="0" ky="0" algn="b" rotWithShape="0" blurRad="25400" dist="21556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  <a:effectLst/>
              </a:defRPr>
            </a:pPr>
            <a:r>
              <a:rPr b="1" sz="1600" u="sng">
                <a:solidFill>
                  <a:srgbClr val="FFFFFF"/>
                </a:solidFill>
                <a:effectLst>
                  <a:outerShdw sx="100000" sy="100000" kx="0" ky="0" algn="b" rotWithShape="0" blurRad="25400" dist="21556" dir="2700000">
                    <a:srgbClr val="000000">
                      <a:alpha val="43137"/>
                    </a:srgbClr>
                  </a:outerShdw>
                </a:effectLst>
              </a:rPr>
              <a:t>Взаимоотношение между мощностью и постуральная сила</a:t>
            </a:r>
          </a:p>
        </p:txBody>
      </p:sp>
      <p:sp>
        <p:nvSpPr>
          <p:cNvPr id="194" name="Shape 194"/>
          <p:cNvSpPr/>
          <p:nvPr/>
        </p:nvSpPr>
        <p:spPr>
          <a:xfrm>
            <a:off x="827582" y="1124742"/>
            <a:ext cx="7560845" cy="537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Правильное применение мощности = Правильная постуральная сила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b="1" sz="2800">
              <a:solidFill>
                <a:srgbClr val="FFFF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Правильная постуральная сила = Правильное применение мощности</a:t>
            </a:r>
          </a:p>
        </p:txBody>
      </p:sp>
      <p:pic>
        <p:nvPicPr>
          <p:cNvPr id="195" name="image5.png" descr="Yin_and_Ya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3848" y="2060848"/>
            <a:ext cx="2752702" cy="2752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F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4. правильная стандартная поза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0" y="1772814"/>
            <a:ext cx="8964488" cy="4176469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725186" indent="-861183" algn="l" defTabSz="80567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	</a:t>
            </a:r>
            <a:r>
              <a:rPr b="1" sz="2300" u="sng">
                <a:solidFill>
                  <a:srgbClr val="FFFFFF"/>
                </a:solidFill>
              </a:rPr>
              <a:t>Правильная стандартная поза</a:t>
            </a:r>
            <a:r>
              <a:rPr b="1" sz="2300">
                <a:solidFill>
                  <a:srgbClr val="FFFFFF"/>
                </a:solidFill>
              </a:rPr>
              <a:t> - это более всеобъемлющий термин, чем </a:t>
            </a:r>
            <a:r>
              <a:rPr b="1" sz="2300" u="sng">
                <a:solidFill>
                  <a:srgbClr val="FFFFFF"/>
                </a:solidFill>
              </a:rPr>
              <a:t>опорно-двигательный аппарат</a:t>
            </a:r>
            <a:endParaRPr b="1" sz="2300" u="sng"/>
          </a:p>
          <a:p>
            <a:pPr lvl="0" marL="725186" indent="-861183" algn="l" defTabSz="80567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b="1" sz="2300"/>
          </a:p>
          <a:p>
            <a:pPr lvl="0" marL="725186" indent="-861183" algn="l" defTabSz="80567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	Опорно-двигательный аппарат выступает в качестве комплексного аппарата для ускорения, снижения скорости и </a:t>
            </a:r>
            <a:r>
              <a:rPr b="1" sz="2300" u="sng">
                <a:solidFill>
                  <a:srgbClr val="FFFFFF"/>
                </a:solidFill>
              </a:rPr>
              <a:t>динамического контроля за стандартной позой</a:t>
            </a:r>
            <a:r>
              <a:rPr b="1" sz="2300">
                <a:solidFill>
                  <a:srgbClr val="FFFFFF"/>
                </a:solidFill>
              </a:rPr>
              <a:t> во время движения</a:t>
            </a:r>
            <a:endParaRPr b="1" sz="2300"/>
          </a:p>
          <a:p>
            <a:pPr lvl="0" marL="725186" indent="-861183" algn="l" defTabSz="80567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b="1" sz="2300"/>
          </a:p>
          <a:p>
            <a:pPr lvl="0" marL="725186" indent="-861183" algn="l" defTabSz="80567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	Все движения передаются через опорно-двигательный аппарат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F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4. правильная стандартная поза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179512" y="692693"/>
            <a:ext cx="8964488" cy="4104461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Поза - фактор динамичный, а не статичный</a:t>
            </a:r>
            <a:endParaRPr b="1" sz="2800"/>
          </a:p>
          <a:p>
            <a:pPr lvl="0" marL="823048" indent="-977397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Движение не происходит в анатомической позиции!!!</a:t>
            </a:r>
          </a:p>
        </p:txBody>
      </p:sp>
      <p:pic>
        <p:nvPicPr>
          <p:cNvPr id="202" name="image3.jpeg" descr="COR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3848" y="3501008"/>
            <a:ext cx="5459825" cy="3096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  <p:bldP build="p" bldLvl="5" animBg="1" rev="0" advAuto="0" spid="20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F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4. правильная стандартная поза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0" y="1340766"/>
            <a:ext cx="8964488" cy="5256589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707822" indent="-840562" algn="l" defTabSz="78638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Опыт учит нас, что оценка статической позы мало что нам дает  → физическое движение</a:t>
            </a:r>
            <a:endParaRPr sz="2400"/>
          </a:p>
          <a:p>
            <a:pPr lvl="0" marL="707822" indent="-840562" algn="l" defTabSz="786383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400"/>
          </a:p>
          <a:p>
            <a:pPr lvl="0" marL="707822" indent="-840562" algn="l" defTabSz="78638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Позу нужно оценивать в совокупности с видом спорта соответствующего спортсмена</a:t>
            </a:r>
            <a:endParaRPr sz="2400"/>
          </a:p>
          <a:p>
            <a:pPr lvl="0" marL="707822" indent="-840562" algn="l" defTabSz="786383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400"/>
          </a:p>
          <a:p>
            <a:pPr lvl="0" marL="707822" indent="-840562" algn="l" defTabSz="78638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В каждом виде спорта есть своя особая поза и каждому индивидууму в рамках вида спорта присуща своя поза</a:t>
            </a:r>
            <a:endParaRPr sz="2400"/>
          </a:p>
          <a:p>
            <a:pPr lvl="0" marL="707822" indent="-840562" algn="l" defTabSz="786383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400"/>
          </a:p>
          <a:p>
            <a:pPr lvl="0" marL="707822" indent="-840562" algn="l" defTabSz="78638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В каждом виде спорта, в каждой позиции/амплуа или в каждой дисциплине внутри вида спорта требуется множество поз или фигур, которые полностью непредсказуемы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758" y="1484783"/>
            <a:ext cx="4248476" cy="4032452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1619669" y="836712"/>
            <a:ext cx="5832653" cy="540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73" y="10800"/>
                </a:moveTo>
                <a:cubicBezTo>
                  <a:pt x="3573" y="14791"/>
                  <a:pt x="6809" y="18027"/>
                  <a:pt x="10800" y="18027"/>
                </a:cubicBezTo>
                <a:cubicBezTo>
                  <a:pt x="14791" y="18027"/>
                  <a:pt x="18027" y="14791"/>
                  <a:pt x="18027" y="10800"/>
                </a:cubicBezTo>
                <a:cubicBezTo>
                  <a:pt x="18027" y="6809"/>
                  <a:pt x="14791" y="3573"/>
                  <a:pt x="10800" y="3573"/>
                </a:cubicBezTo>
                <a:cubicBezTo>
                  <a:pt x="6809" y="3573"/>
                  <a:pt x="3573" y="6809"/>
                  <a:pt x="3573" y="10800"/>
                </a:cubicBezTo>
                <a:close/>
              </a:path>
            </a:pathLst>
          </a:custGeom>
          <a:solidFill>
            <a:srgbClr val="33CC3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73" name="Group 73"/>
          <p:cNvGrpSpPr/>
          <p:nvPr/>
        </p:nvGrpSpPr>
        <p:grpSpPr>
          <a:xfrm>
            <a:off x="3275855" y="1196749"/>
            <a:ext cx="2520285" cy="675636"/>
            <a:chOff x="0" y="-1"/>
            <a:chExt cx="2520283" cy="675635"/>
          </a:xfrm>
        </p:grpSpPr>
        <p:sp>
          <p:nvSpPr>
            <p:cNvPr id="71" name="Shape 71"/>
            <p:cNvSpPr/>
            <p:nvPr/>
          </p:nvSpPr>
          <p:spPr>
            <a:xfrm>
              <a:off x="0" y="-2"/>
              <a:ext cx="2520284" cy="360043"/>
            </a:xfrm>
            <a:prstGeom prst="rect">
              <a:avLst/>
            </a:prstGeom>
            <a:solidFill>
              <a:srgbClr val="33CC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spcBef>
                  <a:spcPts val="1000"/>
                </a:spcBef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-2"/>
              <a:ext cx="2520284" cy="675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spcBef>
                  <a:spcPts val="1000"/>
                </a:spcBef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2000"/>
                <a:t>Физические способности</a:t>
              </a:r>
            </a:p>
          </p:txBody>
        </p:sp>
      </p:grpSp>
      <p:sp>
        <p:nvSpPr>
          <p:cNvPr id="74" name="Shape 74"/>
          <p:cNvSpPr/>
          <p:nvPr/>
        </p:nvSpPr>
        <p:spPr>
          <a:xfrm>
            <a:off x="467544" y="230472"/>
            <a:ext cx="82192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Концептуальная модель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F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4. правильная стандартная поза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0" y="1556789"/>
            <a:ext cx="8964488" cy="345638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“Вызов заключается в том, чтобы нивелировать разницу между </a:t>
            </a:r>
            <a:r>
              <a:rPr sz="2800" u="sng">
                <a:solidFill>
                  <a:srgbClr val="FFFFFF"/>
                </a:solidFill>
              </a:rPr>
              <a:t>позами, которые вам нужны</a:t>
            </a:r>
            <a:r>
              <a:rPr sz="2800">
                <a:solidFill>
                  <a:srgbClr val="FFFFFF"/>
                </a:solidFill>
              </a:rPr>
              <a:t>, и </a:t>
            </a:r>
            <a:r>
              <a:rPr sz="2800" u="sng">
                <a:solidFill>
                  <a:srgbClr val="FFFFFF"/>
                </a:solidFill>
              </a:rPr>
              <a:t>позами, которые вы принимаете</a:t>
            </a:r>
            <a:endParaRPr b="1" sz="2800" u="sng"/>
          </a:p>
          <a:p>
            <a:pPr lvl="0" marL="823048" indent="-977397" algn="l">
              <a:defRPr sz="1800">
                <a:solidFill>
                  <a:srgbClr val="000000"/>
                </a:solidFill>
              </a:defRPr>
            </a:pPr>
            <a:endParaRPr sz="2800"/>
          </a:p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	</a:t>
            </a:r>
            <a:r>
              <a:rPr sz="2400">
                <a:solidFill>
                  <a:srgbClr val="FFFFFF"/>
                </a:solidFill>
              </a:rPr>
              <a:t>Ледерман (2014) 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395536" y="188638"/>
            <a:ext cx="8229601" cy="720085"/>
          </a:xfrm>
          <a:prstGeom prst="rect">
            <a:avLst/>
          </a:prstGeom>
        </p:spPr>
        <p:txBody>
          <a:bodyPr/>
          <a:lstStyle/>
          <a:p>
            <a:pPr lvl="0" defTabSz="768094">
              <a:defRPr sz="1800">
                <a:solidFill>
                  <a:srgbClr val="000000"/>
                </a:solidFill>
              </a:defRPr>
            </a:pPr>
            <a:r>
              <a:t>3</a:t>
            </a:r>
            <a:r>
              <a:rPr b="1" sz="3000">
                <a:solidFill>
                  <a:srgbClr val="FFFFFF"/>
                </a:solidFill>
                <a:effectLst>
                  <a:outerShdw sx="100000" sy="100000" kx="0" ky="0" algn="b" rotWithShape="0" blurRad="38100" dist="32004" dir="2700000">
                    <a:srgbClr val="000000">
                      <a:alpha val="43137"/>
                    </a:srgbClr>
                  </a:outerShdw>
                </a:effectLst>
              </a:rPr>
              <a:t>3П: Положение тела – Позы - Позиции</a:t>
            </a:r>
          </a:p>
        </p:txBody>
      </p:sp>
      <p:pic>
        <p:nvPicPr>
          <p:cNvPr id="211" name="image6.png" descr="Swim sta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696" y="1412775"/>
            <a:ext cx="5539276" cy="3112369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763685" y="5211786"/>
            <a:ext cx="561662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Сжатая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whole" bldLvl="1" animBg="1" rev="0" advAuto="0" spid="211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395536" y="188638"/>
            <a:ext cx="8229601" cy="720085"/>
          </a:xfrm>
          <a:prstGeom prst="rect">
            <a:avLst/>
          </a:prstGeom>
        </p:spPr>
        <p:txBody>
          <a:bodyPr/>
          <a:lstStyle>
            <a:lvl1pPr defTabSz="777240">
              <a:defRPr b="1" sz="3000">
                <a:effectLst>
                  <a:outerShdw sx="100000" sy="100000" kx="0" ky="0" algn="b" rotWithShape="0" blurRad="38100" dist="3238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FFFFFF"/>
                </a:solidFill>
                <a:effectLst>
                  <a:outerShdw sx="100000" sy="100000" kx="0" ky="0" algn="b" rotWithShape="0" blurRad="38100" dist="32385" dir="2700000">
                    <a:srgbClr val="000000">
                      <a:alpha val="43137"/>
                    </a:srgbClr>
                  </a:outerShdw>
                </a:effectLst>
              </a:rPr>
              <a:t>3П: Положение тела – Позы - Позиции</a:t>
            </a:r>
          </a:p>
        </p:txBody>
      </p:sp>
      <p:sp>
        <p:nvSpPr>
          <p:cNvPr id="215" name="Shape 215"/>
          <p:cNvSpPr/>
          <p:nvPr/>
        </p:nvSpPr>
        <p:spPr>
          <a:xfrm>
            <a:off x="1763685" y="5211786"/>
            <a:ext cx="561662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Широкая</a:t>
            </a:r>
          </a:p>
        </p:txBody>
      </p:sp>
      <p:pic>
        <p:nvPicPr>
          <p:cNvPr id="216" name="image4.jpeg" descr="Wide Row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701" y="1556791"/>
            <a:ext cx="5248587" cy="3374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395536" y="188638"/>
            <a:ext cx="8229601" cy="720085"/>
          </a:xfrm>
          <a:prstGeom prst="rect">
            <a:avLst/>
          </a:prstGeom>
        </p:spPr>
        <p:txBody>
          <a:bodyPr/>
          <a:lstStyle>
            <a:lvl1pPr defTabSz="777240">
              <a:defRPr b="1" sz="3000">
                <a:effectLst>
                  <a:outerShdw sx="100000" sy="100000" kx="0" ky="0" algn="b" rotWithShape="0" blurRad="38100" dist="3238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FFFFFF"/>
                </a:solidFill>
                <a:effectLst>
                  <a:outerShdw sx="100000" sy="100000" kx="0" ky="0" algn="b" rotWithShape="0" blurRad="38100" dist="32385" dir="2700000">
                    <a:srgbClr val="000000">
                      <a:alpha val="43137"/>
                    </a:srgbClr>
                  </a:outerShdw>
                </a:effectLst>
              </a:rPr>
              <a:t>3П: Положение тела – Позы - Позиции</a:t>
            </a:r>
          </a:p>
        </p:txBody>
      </p:sp>
      <p:sp>
        <p:nvSpPr>
          <p:cNvPr id="219" name="Shape 219"/>
          <p:cNvSpPr/>
          <p:nvPr/>
        </p:nvSpPr>
        <p:spPr>
          <a:xfrm>
            <a:off x="1763685" y="5211786"/>
            <a:ext cx="561662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Высокая</a:t>
            </a:r>
          </a:p>
        </p:txBody>
      </p:sp>
      <p:pic>
        <p:nvPicPr>
          <p:cNvPr id="220" name="image7.png" descr="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758" y="1556791"/>
            <a:ext cx="4804189" cy="3226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395536" y="188638"/>
            <a:ext cx="8229601" cy="720085"/>
          </a:xfrm>
          <a:prstGeom prst="rect">
            <a:avLst/>
          </a:prstGeom>
        </p:spPr>
        <p:txBody>
          <a:bodyPr/>
          <a:lstStyle>
            <a:lvl1pPr defTabSz="777240">
              <a:defRPr b="1" sz="3000">
                <a:effectLst>
                  <a:outerShdw sx="100000" sy="100000" kx="0" ky="0" algn="b" rotWithShape="0" blurRad="38100" dist="3238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FFFFFF"/>
                </a:solidFill>
                <a:effectLst>
                  <a:outerShdw sx="100000" sy="100000" kx="0" ky="0" algn="b" rotWithShape="0" blurRad="38100" dist="32385" dir="2700000">
                    <a:srgbClr val="000000">
                      <a:alpha val="43137"/>
                    </a:srgbClr>
                  </a:outerShdw>
                </a:effectLst>
              </a:rPr>
              <a:t>3П: Положение тела – Позы - Позиции</a:t>
            </a:r>
          </a:p>
        </p:txBody>
      </p:sp>
      <p:sp>
        <p:nvSpPr>
          <p:cNvPr id="223" name="Shape 223"/>
          <p:cNvSpPr/>
          <p:nvPr/>
        </p:nvSpPr>
        <p:spPr>
          <a:xfrm>
            <a:off x="1691677" y="5211786"/>
            <a:ext cx="561662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Большая</a:t>
            </a:r>
          </a:p>
        </p:txBody>
      </p:sp>
      <p:pic>
        <p:nvPicPr>
          <p:cNvPr id="224" name="image5.jpeg" descr="Tall triathl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725" y="1484783"/>
            <a:ext cx="4761190" cy="3168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395536" y="188638"/>
            <a:ext cx="8229601" cy="720085"/>
          </a:xfrm>
          <a:prstGeom prst="rect">
            <a:avLst/>
          </a:prstGeom>
        </p:spPr>
        <p:txBody>
          <a:bodyPr/>
          <a:lstStyle>
            <a:lvl1pPr defTabSz="777240">
              <a:defRPr b="1" sz="3000">
                <a:effectLst>
                  <a:outerShdw sx="100000" sy="100000" kx="0" ky="0" algn="b" rotWithShape="0" blurRad="38100" dist="3238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FFFFFF"/>
                </a:solidFill>
                <a:effectLst>
                  <a:outerShdw sx="100000" sy="100000" kx="0" ky="0" algn="b" rotWithShape="0" blurRad="38100" dist="32385" dir="2700000">
                    <a:srgbClr val="000000">
                      <a:alpha val="43137"/>
                    </a:srgbClr>
                  </a:outerShdw>
                </a:effectLst>
              </a:rPr>
              <a:t>3П: Положение тела – Позы - Позиции</a:t>
            </a:r>
          </a:p>
        </p:txBody>
      </p:sp>
      <p:sp>
        <p:nvSpPr>
          <p:cNvPr id="227" name="Shape 227"/>
          <p:cNvSpPr/>
          <p:nvPr/>
        </p:nvSpPr>
        <p:spPr>
          <a:xfrm>
            <a:off x="1691677" y="5211786"/>
            <a:ext cx="561662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Малая</a:t>
            </a:r>
          </a:p>
        </p:txBody>
      </p:sp>
      <p:pic>
        <p:nvPicPr>
          <p:cNvPr id="228" name="image6.jpeg" descr="Small cycl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709" y="1556791"/>
            <a:ext cx="5044892" cy="3357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6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0" y="2852933"/>
            <a:ext cx="9144000" cy="792091"/>
          </a:xfrm>
          <a:prstGeom prst="rect">
            <a:avLst/>
          </a:prstGeom>
        </p:spPr>
        <p:txBody>
          <a:bodyPr/>
          <a:lstStyle>
            <a:lvl1pPr defTabSz="649223">
              <a:defRPr b="1" cap="all" sz="3400">
                <a:effectLst>
                  <a:outerShdw sx="100000" sy="100000" kx="0" ky="0" algn="b" rotWithShape="0" blurRad="25400" dist="2705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400">
                <a:solidFill>
                  <a:srgbClr val="FFFFFF"/>
                </a:solidFill>
                <a:effectLst>
                  <a:outerShdw sx="100000" sy="100000" kx="0" ky="0" algn="b" rotWithShape="0" blurRad="25400" dist="27050" dir="2700000">
                    <a:srgbClr val="000000">
                      <a:alpha val="43137"/>
                    </a:srgbClr>
                  </a:outerShdw>
                </a:effectLst>
              </a:rPr>
              <a:t>5. Способность снижать мощность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body" idx="1"/>
          </p:nvPr>
        </p:nvSpPr>
        <p:spPr>
          <a:xfrm>
            <a:off x="838174" y="188637"/>
            <a:ext cx="6902178" cy="1397923"/>
          </a:xfrm>
          <a:prstGeom prst="rect">
            <a:avLst/>
          </a:prstGeom>
        </p:spPr>
        <p:txBody>
          <a:bodyPr/>
          <a:lstStyle/>
          <a:p>
            <a:pPr lvl="0" defTabSz="502919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00"/>
                </a:solidFill>
                <a:effectLst>
                  <a:outerShdw sx="100000" sy="100000" kx="0" ky="0" algn="b" rotWithShape="0" blurRad="25400" dist="20955" dir="2700000">
                    <a:srgbClr val="000000">
                      <a:alpha val="43137"/>
                    </a:srgbClr>
                  </a:outerShdw>
                </a:effectLst>
              </a:rPr>
              <a:t>Модель работы</a:t>
            </a:r>
            <a: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0955" dir="2700000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b="1" sz="1500">
              <a:solidFill>
                <a:srgbClr val="FFFF00"/>
              </a:solidFill>
              <a:effectLst>
                <a:outerShdw sx="100000" sy="100000" kx="0" ky="0" algn="b" rotWithShape="0" blurRad="25400" dist="20955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defTabSz="502919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0955" dir="2700000">
                    <a:srgbClr val="000000">
                      <a:alpha val="43137"/>
                    </a:srgbClr>
                  </a:outerShdw>
                </a:effectLst>
              </a:rPr>
              <a:t>Снижение мощности</a:t>
            </a:r>
            <a:endParaRPr b="1" sz="1500">
              <a:solidFill>
                <a:srgbClr val="FFFF00"/>
              </a:solidFill>
              <a:effectLst>
                <a:outerShdw sx="100000" sy="100000" kx="0" ky="0" algn="b" rotWithShape="0" blurRad="25400" dist="20955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defTabSz="502919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0955" dir="2700000">
                    <a:srgbClr val="000000">
                      <a:alpha val="43137"/>
                    </a:srgbClr>
                  </a:outerShdw>
                </a:effectLst>
              </a:rPr>
              <a:t>Ощущение собственной позы в пространстве</a:t>
            </a:r>
            <a:endParaRPr b="1" sz="1500">
              <a:solidFill>
                <a:srgbClr val="FFFF00"/>
              </a:solidFill>
              <a:effectLst>
                <a:outerShdw sx="100000" sy="100000" kx="0" ky="0" algn="b" rotWithShape="0" blurRad="25400" dist="20955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defTabSz="502919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00">
                <a:solidFill>
                  <a:srgbClr val="FFFF00"/>
                </a:solidFill>
                <a:effectLst>
                  <a:outerShdw sx="100000" sy="100000" kx="0" ky="0" algn="b" rotWithShape="0" blurRad="25400" dist="20955" dir="2700000">
                    <a:srgbClr val="000000">
                      <a:alpha val="43137"/>
                    </a:srgbClr>
                  </a:outerShdw>
                </a:effectLst>
              </a:rPr>
              <a:t>Продуцирование мощности</a:t>
            </a:r>
          </a:p>
        </p:txBody>
      </p:sp>
      <p:pic>
        <p:nvPicPr>
          <p:cNvPr id="233" name="image7.jpeg" descr="Perfromance Paradig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0323" y="1628799"/>
            <a:ext cx="6447431" cy="324036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179511" y="6488667"/>
            <a:ext cx="1899228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Гамбетта (2011)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Table 236"/>
          <p:cNvGraphicFramePr/>
          <p:nvPr/>
        </p:nvGraphicFramePr>
        <p:xfrm>
          <a:off x="251518" y="332656"/>
          <a:ext cx="8640964" cy="59105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41722"/>
                <a:gridCol w="4299238"/>
              </a:tblGrid>
              <a:tr h="6539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СНИЖЕНИЕ МОЩНОСТИ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ПРОДУЦИРОВАНИЕ МОЩНОСТИ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6600"/>
                    </a:solidFill>
                  </a:tcPr>
                </a:tc>
              </a:tr>
              <a:tr h="6539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С силой тяжести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Преодолевая силу тяжести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6600"/>
                    </a:solidFill>
                  </a:tcPr>
                </a:tc>
              </a:tr>
              <a:tr h="6539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Нагрузка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Разгрузка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6600"/>
                    </a:solidFill>
                  </a:tcPr>
                </a:tc>
              </a:tr>
              <a:tr h="6539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Эксцентрическое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Концентрическое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6600"/>
                    </a:solidFill>
                  </a:tcPr>
                </a:tc>
              </a:tr>
              <a:tr h="6539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Снижение скорости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Ускорение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6600"/>
                    </a:solidFill>
                  </a:tcPr>
                </a:tc>
              </a:tr>
              <a:tr h="6539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Реакция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Действие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6600"/>
                    </a:solidFill>
                  </a:tcPr>
                </a:tc>
              </a:tr>
              <a:tr h="6539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Приспособление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Преодоление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6600"/>
                    </a:solidFill>
                  </a:tcPr>
                </a:tc>
              </a:tr>
              <a:tr h="678889">
                <a:tc gridSpan="2"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ОЩУЩЕНИЕ СОБСТВЕННОЙ ПОЗЫ В ПРОСТРАНСТВЕ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66"/>
                    </a:solidFill>
                  </a:tcPr>
                </a:tc>
                <a:tc hMerge="1">
                  <a:tcPr/>
                </a:tc>
              </a:tr>
              <a:tr h="653957">
                <a:tc gridSpan="2"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Осознание положения тела и суставов - происходит на подкорковом уровне 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66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37" name="Shape 237"/>
          <p:cNvSpPr/>
          <p:nvPr/>
        </p:nvSpPr>
        <p:spPr>
          <a:xfrm>
            <a:off x="179511" y="6488667"/>
            <a:ext cx="1915747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Gambetta (2011)</a:t>
            </a:r>
          </a:p>
        </p:txBody>
      </p:sp>
      <p:sp>
        <p:nvSpPr>
          <p:cNvPr id="238" name="Shape 238"/>
          <p:cNvSpPr/>
          <p:nvPr/>
        </p:nvSpPr>
        <p:spPr>
          <a:xfrm>
            <a:off x="3995935" y="1196750"/>
            <a:ext cx="1216155" cy="2880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3995935" y="1844824"/>
            <a:ext cx="1216155" cy="2880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3995935" y="2492896"/>
            <a:ext cx="1216155" cy="2880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3995935" y="3140966"/>
            <a:ext cx="1216155" cy="2880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3995935" y="3789040"/>
            <a:ext cx="1216155" cy="2880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3995935" y="4437112"/>
            <a:ext cx="1216155" cy="2880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6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0" y="-25402"/>
            <a:ext cx="9144000" cy="792091"/>
          </a:xfrm>
          <a:prstGeom prst="rect">
            <a:avLst/>
          </a:prstGeom>
        </p:spPr>
        <p:txBody>
          <a:bodyPr/>
          <a:lstStyle>
            <a:lvl1pPr>
              <a:defRPr b="1" cap="all"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ДЛЯ СНИЖЕНИЯ МОЩНОСТИ НУЖНО: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xfrm>
            <a:off x="251519" y="836709"/>
            <a:ext cx="8712970" cy="5832654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108902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Бег 2.0 – 3.0 x МТ (масса тела) </a:t>
            </a:r>
            <a:endParaRPr b="1" sz="2800"/>
          </a:p>
          <a:p>
            <a:pPr lvl="0" marL="108902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Спринт 7.5 x МТ		</a:t>
            </a:r>
            <a:endParaRPr b="1" sz="2800"/>
          </a:p>
          <a:p>
            <a:pPr lvl="0" marL="108902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Отталкивание - прыжок в длину 10.9 x МТ</a:t>
            </a:r>
            <a:endParaRPr b="1" sz="2800"/>
          </a:p>
          <a:p>
            <a:pPr lvl="0" marL="108902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Остановка при приземлении 8.9 x МТ	</a:t>
            </a:r>
            <a:endParaRPr b="1" sz="2800"/>
          </a:p>
          <a:p>
            <a:pPr lvl="0" marL="108902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Изменение направления 3-4 x МТ</a:t>
            </a:r>
            <a:endParaRPr b="1" sz="2800"/>
          </a:p>
          <a:p>
            <a:pPr lvl="0" marL="514350" indent="-514350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	</a:t>
            </a:r>
            <a:endParaRPr b="1" sz="2800"/>
          </a:p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Не мощность, а короткие промежутки времени, в течение которых мощность проявляется - от </a:t>
            </a:r>
            <a:r>
              <a:rPr b="1" sz="2800" u="sng">
                <a:solidFill>
                  <a:srgbClr val="FFFFFF"/>
                </a:solidFill>
              </a:rPr>
              <a:t>0.1 до 0.5 секунды</a:t>
            </a:r>
            <a:r>
              <a:rPr b="1" sz="2800">
                <a:solidFill>
                  <a:srgbClr val="FFFFFF"/>
                </a:solidFill>
              </a:rPr>
              <a:t>!</a:t>
            </a:r>
            <a:endParaRPr b="1" sz="2800"/>
          </a:p>
          <a:p>
            <a:pPr lvl="0" marL="823048" indent="-977397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Важно готовить юных спортсменов к этим мощностям на будущее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457200" y="274638"/>
            <a:ext cx="8219255" cy="490069"/>
          </a:xfrm>
          <a:prstGeom prst="rect">
            <a:avLst/>
          </a:prstGeom>
        </p:spPr>
        <p:txBody>
          <a:bodyPr/>
          <a:lstStyle>
            <a:lvl1pPr defTabSz="685800">
              <a:defRPr b="1" sz="2700">
                <a:solidFill>
                  <a:srgbClr val="FFFF00"/>
                </a:solidFill>
                <a:effectLst>
                  <a:outerShdw sx="100000" sy="100000" kx="0" ky="0" algn="b" rotWithShape="0" blurRad="25400" dist="2857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700">
                <a:solidFill>
                  <a:srgbClr val="FFFF00"/>
                </a:solidFill>
                <a:effectLst>
                  <a:outerShdw sx="100000" sy="100000" kx="0" ky="0" algn="b" rotWithShape="0" blurRad="25400" dist="28575" dir="2700000">
                    <a:srgbClr val="000000">
                      <a:alpha val="43137"/>
                    </a:srgbClr>
                  </a:outerShdw>
                </a:effectLst>
              </a:rPr>
              <a:t>Определения: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251519" y="1600200"/>
            <a:ext cx="8712970" cy="45259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	Способности (capability)</a:t>
            </a:r>
            <a:r>
              <a:rPr sz="3200">
                <a:solidFill>
                  <a:srgbClr val="FFFFFF"/>
                </a:solidFill>
              </a:rPr>
              <a:t>: врожденные или приобретенные; связаны с </a:t>
            </a:r>
            <a:r>
              <a:rPr sz="3200" u="sng">
                <a:solidFill>
                  <a:srgbClr val="FFFFFF"/>
                </a:solidFill>
              </a:rPr>
              <a:t>навыками</a:t>
            </a:r>
            <a:r>
              <a:rPr sz="3200">
                <a:solidFill>
                  <a:srgbClr val="FFFFFF"/>
                </a:solidFill>
              </a:rPr>
              <a:t> или физическими </a:t>
            </a:r>
            <a:r>
              <a:rPr sz="3200" u="sng">
                <a:solidFill>
                  <a:srgbClr val="FFFFFF"/>
                </a:solidFill>
              </a:rPr>
              <a:t>данными</a:t>
            </a:r>
            <a:endParaRPr u="sng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u="sng"/>
          </a:p>
          <a:p>
            <a:pPr lvl="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	Не путать с </a:t>
            </a:r>
            <a:r>
              <a:rPr b="1" i="1"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Производительностью (Capacity), </a:t>
            </a:r>
            <a:r>
              <a:rPr sz="3200">
                <a:solidFill>
                  <a:srgbClr val="FFFFFF"/>
                </a:solidFill>
              </a:rPr>
              <a:t>которая является способностью производить </a:t>
            </a:r>
            <a:r>
              <a:rPr sz="3200" u="sng">
                <a:solidFill>
                  <a:srgbClr val="FFFFFF"/>
                </a:solidFill>
              </a:rPr>
              <a:t>работу</a:t>
            </a:r>
            <a:r>
              <a:rPr sz="3200">
                <a:solidFill>
                  <a:srgbClr val="FFFFFF"/>
                </a:solidFill>
              </a:rPr>
              <a:t> и </a:t>
            </a:r>
            <a:r>
              <a:rPr sz="3200" u="sng">
                <a:solidFill>
                  <a:srgbClr val="FFFFFF"/>
                </a:solidFill>
              </a:rPr>
              <a:t>энергию</a:t>
            </a:r>
            <a:r>
              <a:rPr sz="3200">
                <a:solidFill>
                  <a:srgbClr val="FFFFFF"/>
                </a:solidFill>
              </a:rPr>
              <a:t> в единицу времени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6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 defTabSz="868680">
              <a:defRPr b="1" cap="all" sz="3400"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400">
                <a:solidFill>
                  <a:srgbClr val="FFFFFF"/>
                </a:solidFill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rPr>
              <a:t>5. СПОСОБНОСТЬ СнижАТЬ МОЩНОСТЬ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323527" y="980725"/>
            <a:ext cx="8640962" cy="5661254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Неспособность снижать мощность является главным фактором в появлении травм при снижении скорости, например:</a:t>
            </a:r>
            <a:endParaRPr b="1" sz="2800"/>
          </a:p>
          <a:p>
            <a:pPr lvl="0" marL="823048" indent="-977397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93467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разрыв передней крестообразной связки</a:t>
            </a:r>
            <a:endParaRPr b="1" sz="2800"/>
          </a:p>
          <a:p>
            <a:pPr lvl="0" marL="93467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растяжение связок голеностопного сустава</a:t>
            </a:r>
            <a:endParaRPr b="1" sz="2800"/>
          </a:p>
          <a:p>
            <a:pPr lvl="0" marL="93467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растяжение мышц задней поверхности бедра</a:t>
            </a:r>
            <a:endParaRPr b="1" sz="2800"/>
          </a:p>
          <a:p>
            <a:pPr lvl="0" marL="934674" indent="-1089024" algn="l">
              <a:spcBef>
                <a:spcPts val="600"/>
              </a:spcBef>
              <a:buClr>
                <a:srgbClr val="FFFFFF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растяжение приводящих мышц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6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 defTabSz="868680">
              <a:defRPr b="1" cap="all" sz="3400"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400">
                <a:solidFill>
                  <a:srgbClr val="FFFFFF"/>
                </a:solidFill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rPr>
              <a:t>5. СПОСОБНОСТЬ СнижаТЬ МОЩНОСТЬ</a:t>
            </a:r>
          </a:p>
        </p:txBody>
      </p:sp>
      <p:sp>
        <p:nvSpPr>
          <p:cNvPr id="252" name="Shape 252"/>
          <p:cNvSpPr/>
          <p:nvPr>
            <p:ph type="body" idx="1"/>
          </p:nvPr>
        </p:nvSpPr>
        <p:spPr>
          <a:xfrm>
            <a:off x="323527" y="980725"/>
            <a:ext cx="8640962" cy="5661254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740743" indent="-879656" algn="l" defTabSz="82295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FFFFFF"/>
                </a:solidFill>
              </a:rPr>
              <a:t>	Зачастую при составлении программ по развитию силы роль снижения мощности </a:t>
            </a:r>
            <a:r>
              <a:rPr b="1" sz="2500" u="sng">
                <a:solidFill>
                  <a:srgbClr val="FFFFFF"/>
                </a:solidFill>
              </a:rPr>
              <a:t>недооценивается</a:t>
            </a:r>
            <a:endParaRPr b="1" sz="2500"/>
          </a:p>
          <a:p>
            <a:pPr lvl="0" marL="740743" indent="-879656" algn="l" defTabSz="82295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1000"/>
          </a:p>
          <a:p>
            <a:pPr lvl="0" marL="740743" indent="-879656" algn="l" defTabSz="82295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FFFFFF"/>
                </a:solidFill>
              </a:rPr>
              <a:t>	Существует непомерное стремление добиваться измеряемых показателей в </a:t>
            </a:r>
            <a:r>
              <a:rPr b="1" sz="2500" u="sng">
                <a:solidFill>
                  <a:srgbClr val="FFFFFF"/>
                </a:solidFill>
              </a:rPr>
              <a:t>продуцировании мощности</a:t>
            </a:r>
            <a:r>
              <a:rPr b="1" sz="2500">
                <a:solidFill>
                  <a:srgbClr val="FFFFFF"/>
                </a:solidFill>
              </a:rPr>
              <a:t> </a:t>
            </a:r>
            <a:endParaRPr b="1" sz="2500" u="sng"/>
          </a:p>
          <a:p>
            <a:pPr lvl="0" marL="740743" indent="-879656" algn="l" defTabSz="82295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1000"/>
          </a:p>
          <a:p>
            <a:pPr lvl="0" marL="740743" indent="-879656" algn="l" defTabSz="82295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FFFFFF"/>
                </a:solidFill>
              </a:rPr>
              <a:t>	Сами по себе упражнения и движения, предназначенные для тренажерного зала, почти полностью игнорируют </a:t>
            </a:r>
            <a:r>
              <a:rPr b="1" sz="2500" u="sng">
                <a:solidFill>
                  <a:srgbClr val="FFFFFF"/>
                </a:solidFill>
              </a:rPr>
              <a:t>снижение мощности и ощущение собственной позы в пространстве</a:t>
            </a:r>
            <a:endParaRPr b="1" sz="2500" u="sng"/>
          </a:p>
          <a:p>
            <a:pPr lvl="0" marL="740743" indent="-879656" algn="l" defTabSz="82295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1000"/>
          </a:p>
          <a:p>
            <a:pPr lvl="0" marL="740743" indent="-879656" algn="l" defTabSz="822958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FFFFFF"/>
                </a:solidFill>
              </a:rPr>
              <a:t>	Зачастую только после того, как спортсмен получает травму, в восстановительную программу включается выработка умения снижать мощность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6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 defTabSz="868680">
              <a:defRPr b="1" cap="all" sz="3400"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400">
                <a:solidFill>
                  <a:srgbClr val="FFFFFF"/>
                </a:solidFill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rPr>
              <a:t>5. СПОСОБНОСТЬ СнижАТЬ МОЩНОСТЬ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xfrm>
            <a:off x="323527" y="980725"/>
            <a:ext cx="8640962" cy="5661254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Период достижения наивысшей скорости/быстроты (PHV) зачастую создает точку, на которой нужно переучиваться координации - с учетом основных движений, направленных на снижение мощности </a:t>
            </a:r>
            <a:endParaRPr b="1" sz="2800"/>
          </a:p>
          <a:p>
            <a:pPr lvl="0" marL="823048" indent="-977397" algn="l">
              <a:defRPr sz="1800">
                <a:solidFill>
                  <a:srgbClr val="000000"/>
                </a:solidFill>
              </a:defRPr>
            </a:pPr>
            <a:endParaRPr b="1" sz="2800"/>
          </a:p>
          <a:p>
            <a:pPr lvl="0" marL="823048" indent="-977397" algn="l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	Если развивающегося спортсмена научить снижать мощность до того, как он достигнет наивысшей скорости/быстроты, то риск последующего травматизма будет значительным образом сокращен - особенно среди </a:t>
            </a:r>
            <a:r>
              <a:rPr b="1" sz="2800" u="sng">
                <a:solidFill>
                  <a:srgbClr val="FFFFFF"/>
                </a:solidFill>
              </a:rPr>
              <a:t>группы высокого риска - спортсменок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5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6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xfrm>
            <a:off x="0" y="-2"/>
            <a:ext cx="9144000" cy="792091"/>
          </a:xfrm>
          <a:prstGeom prst="rect">
            <a:avLst/>
          </a:prstGeom>
        </p:spPr>
        <p:txBody>
          <a:bodyPr/>
          <a:lstStyle>
            <a:lvl1pPr defTabSz="603504">
              <a:defRPr b="1" cap="all" sz="2300"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300">
                <a:solidFill>
                  <a:srgbClr val="FFFFFF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</a:rPr>
              <a:t>СПОСОБНОСТЬ СнижАТЬ МОЩНОСТЬ - основные принципы преподавания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xfrm>
            <a:off x="179512" y="1340766"/>
            <a:ext cx="8964488" cy="5112573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marL="724283" indent="-860111" algn="l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Всесторонняя программа силовой подготовки, в которой сбалансированно представлены:</a:t>
            </a:r>
            <a:endParaRPr b="1" sz="2400"/>
          </a:p>
          <a:p>
            <a:pPr lvl="0" marL="724283" indent="-860111" algn="l" defTabSz="80467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1" marL="392236" indent="-528064" defTabSz="804672">
              <a:spcBef>
                <a:spcPts val="500"/>
              </a:spcBef>
              <a:buClr>
                <a:srgbClr val="FFFFFF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FFFF"/>
                </a:solidFill>
              </a:rPr>
              <a:t>Сокращение силы</a:t>
            </a:r>
            <a:endParaRPr sz="2400"/>
          </a:p>
          <a:p>
            <a:pPr lvl="1" marL="724283" indent="-860111" defTabSz="804672">
              <a:spcBef>
                <a:spcPts val="8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FFFF"/>
                </a:solidFill>
              </a:rPr>
              <a:t>		</a:t>
            </a:r>
            <a:r>
              <a:rPr b="1" sz="3500">
                <a:solidFill>
                  <a:srgbClr val="FFFFFF"/>
                </a:solidFill>
              </a:rPr>
              <a:t>+</a:t>
            </a:r>
            <a:endParaRPr b="1" sz="2100"/>
          </a:p>
          <a:p>
            <a:pPr lvl="1" marL="392236" indent="-528064" defTabSz="804672">
              <a:spcBef>
                <a:spcPts val="500"/>
              </a:spcBef>
              <a:buClr>
                <a:srgbClr val="FFFFFF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FFFF"/>
                </a:solidFill>
              </a:rPr>
              <a:t>Продуцирование силы </a:t>
            </a:r>
            <a:endParaRPr b="1" sz="2100"/>
          </a:p>
          <a:p>
            <a:pPr lvl="1" marL="724283" indent="-860111" defTabSz="804672">
              <a:spcBef>
                <a:spcPts val="8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FFFF"/>
                </a:solidFill>
              </a:rPr>
              <a:t>		</a:t>
            </a:r>
            <a:r>
              <a:rPr b="1" sz="3500">
                <a:solidFill>
                  <a:srgbClr val="FFFFFF"/>
                </a:solidFill>
              </a:rPr>
              <a:t>+</a:t>
            </a:r>
            <a:endParaRPr sz="2400"/>
          </a:p>
          <a:p>
            <a:pPr lvl="1" marL="392236" indent="-528064" defTabSz="804672">
              <a:spcBef>
                <a:spcPts val="500"/>
              </a:spcBef>
              <a:buClr>
                <a:srgbClr val="FFFFFF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FFFF"/>
                </a:solidFill>
              </a:rPr>
              <a:t>Ощущение собственной позы в пространстве </a:t>
            </a:r>
            <a:endParaRPr sz="2400"/>
          </a:p>
          <a:p>
            <a:pPr lvl="0" marL="724283" indent="-860111" algn="l" defTabSz="80467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 marL="724283" indent="-860111" algn="l" defTabSz="804672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	</a:t>
            </a:r>
            <a:r>
              <a:rPr b="1" sz="3500">
                <a:solidFill>
                  <a:srgbClr val="FFFFFF"/>
                </a:solidFill>
              </a:rPr>
              <a:t>=</a:t>
            </a:r>
            <a:r>
              <a:rPr b="1" sz="2400">
                <a:solidFill>
                  <a:srgbClr val="FFFFFF"/>
                </a:solidFill>
              </a:rPr>
              <a:t> соответствующее поступательное развитие с линейным/нелинейным бегом!!!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457200" y="274635"/>
            <a:ext cx="8219255" cy="634088"/>
          </a:xfrm>
          <a:prstGeom prst="rect">
            <a:avLst/>
          </a:prstGeom>
        </p:spPr>
        <p:txBody>
          <a:bodyPr/>
          <a:lstStyle>
            <a:lvl1pPr defTabSz="859536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ВЫВОДЫ</a:t>
            </a:r>
          </a:p>
        </p:txBody>
      </p:sp>
      <p:pic>
        <p:nvPicPr>
          <p:cNvPr id="261" name="image8.jpeg" descr="Keis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701" y="1844824"/>
            <a:ext cx="5302232" cy="35283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Group 264"/>
          <p:cNvGrpSpPr/>
          <p:nvPr/>
        </p:nvGrpSpPr>
        <p:grpSpPr>
          <a:xfrm>
            <a:off x="1115612" y="764700"/>
            <a:ext cx="7200807" cy="5256592"/>
            <a:chOff x="-1" y="-1"/>
            <a:chExt cx="7200805" cy="5256590"/>
          </a:xfrm>
        </p:grpSpPr>
        <p:sp>
          <p:nvSpPr>
            <p:cNvPr id="262" name="Shape 262"/>
            <p:cNvSpPr/>
            <p:nvPr/>
          </p:nvSpPr>
          <p:spPr>
            <a:xfrm>
              <a:off x="-2" y="288031"/>
              <a:ext cx="7200807" cy="4968559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 flipH="1">
              <a:off x="-1" y="-2"/>
              <a:ext cx="6984781" cy="5256591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xfrm>
            <a:off x="457200" y="274635"/>
            <a:ext cx="8219255" cy="634088"/>
          </a:xfrm>
          <a:prstGeom prst="rect">
            <a:avLst/>
          </a:prstGeom>
        </p:spPr>
        <p:txBody>
          <a:bodyPr/>
          <a:lstStyle>
            <a:lvl1pPr defTabSz="859536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ВЫВОДЫ</a:t>
            </a:r>
          </a:p>
        </p:txBody>
      </p:sp>
      <p:pic>
        <p:nvPicPr>
          <p:cNvPr id="267" name="image8.png" descr="Sand jumpi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8144" y="908720"/>
            <a:ext cx="2619378" cy="174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9.jpeg" descr="Rock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836712"/>
            <a:ext cx="2272385" cy="1512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10.jpeg" descr="Stair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527" y="5085184"/>
            <a:ext cx="2664300" cy="1492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11.jpeg" descr="Grass hill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8184" y="3789040"/>
            <a:ext cx="2466978" cy="1847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12.jpeg" descr="Track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75855" y="4437112"/>
            <a:ext cx="2448275" cy="1833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13.jpeg" descr="Rack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91879" y="1700808"/>
            <a:ext cx="2006727" cy="200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14.jpeg" descr="Box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7583" y="2492896"/>
            <a:ext cx="2143126" cy="2143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xfrm>
            <a:off x="467544" y="188637"/>
            <a:ext cx="8219255" cy="634088"/>
          </a:xfrm>
          <a:prstGeom prst="rect">
            <a:avLst/>
          </a:prstGeom>
        </p:spPr>
        <p:txBody>
          <a:bodyPr/>
          <a:lstStyle>
            <a:lvl1pPr defTabSz="859536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ВЫВОДЫ</a:t>
            </a:r>
          </a:p>
        </p:txBody>
      </p:sp>
      <p:sp>
        <p:nvSpPr>
          <p:cNvPr id="276" name="Shape 276"/>
          <p:cNvSpPr/>
          <p:nvPr/>
        </p:nvSpPr>
        <p:spPr>
          <a:xfrm>
            <a:off x="323527" y="795101"/>
            <a:ext cx="8640962" cy="603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823048" indent="-977397">
              <a:spcBef>
                <a:spcPts val="500"/>
              </a:spcBef>
            </a:pPr>
            <a:r>
              <a: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Необходимость в интеграции с технической, тактической и стратегической подготовкой в данном виде спорта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823048" indent="-977397">
              <a:spcBef>
                <a:spcPts val="400"/>
              </a:spcBef>
            </a:pP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823048" indent="-977397">
              <a:spcBef>
                <a:spcPts val="500"/>
              </a:spcBef>
            </a:pPr>
            <a:r>
              <a: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Превалирующий принцип - темпы роста каждого отдельного спортсмена с ФИЗИЧЕСКОЙ, ПСИХОЛОГИЧЕСКОЙ, ЭМОЦИОНАЛЬНОЙ И СОЦИАЛЬНОЙ точки зрения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823048" indent="-977397">
              <a:spcBef>
                <a:spcPts val="400"/>
              </a:spcBef>
            </a:pP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823048" indent="-977397">
              <a:spcBef>
                <a:spcPts val="500"/>
              </a:spcBef>
            </a:pPr>
            <a:r>
              <a: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Это процесс совершенствования физических способностей развивающихся спортсменов до наивысшего возможного уровня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823048" indent="-977397">
              <a:spcBef>
                <a:spcPts val="400"/>
              </a:spcBef>
            </a:pP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823048" indent="-977397">
              <a:spcBef>
                <a:spcPts val="500"/>
              </a:spcBef>
            </a:pPr>
            <a:r>
              <a: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С конечной целью - подготовка способного адаптироваться и “пуленепроницаемого” спортсмена для СОРЕВНОВАТЕЛЬНОЙ АРЕНЫ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1879" y="1844824"/>
            <a:ext cx="4248473" cy="403244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2699789" y="1196752"/>
            <a:ext cx="5832653" cy="540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73" y="10800"/>
                </a:moveTo>
                <a:cubicBezTo>
                  <a:pt x="3573" y="14791"/>
                  <a:pt x="6809" y="18027"/>
                  <a:pt x="10800" y="18027"/>
                </a:cubicBezTo>
                <a:cubicBezTo>
                  <a:pt x="14791" y="18027"/>
                  <a:pt x="18027" y="14791"/>
                  <a:pt x="18027" y="10800"/>
                </a:cubicBezTo>
                <a:cubicBezTo>
                  <a:pt x="18027" y="6809"/>
                  <a:pt x="14791" y="3573"/>
                  <a:pt x="10800" y="3573"/>
                </a:cubicBezTo>
                <a:cubicBezTo>
                  <a:pt x="6809" y="3573"/>
                  <a:pt x="3573" y="6809"/>
                  <a:pt x="3573" y="10800"/>
                </a:cubicBezTo>
                <a:close/>
              </a:path>
            </a:pathLst>
          </a:custGeom>
          <a:solidFill>
            <a:srgbClr val="33CC3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83" name="Group 83"/>
          <p:cNvGrpSpPr/>
          <p:nvPr/>
        </p:nvGrpSpPr>
        <p:grpSpPr>
          <a:xfrm>
            <a:off x="4283965" y="1556789"/>
            <a:ext cx="2520286" cy="574037"/>
            <a:chOff x="0" y="0"/>
            <a:chExt cx="2520285" cy="574035"/>
          </a:xfrm>
        </p:grpSpPr>
        <p:sp>
          <p:nvSpPr>
            <p:cNvPr id="81" name="Shape 81"/>
            <p:cNvSpPr/>
            <p:nvPr/>
          </p:nvSpPr>
          <p:spPr>
            <a:xfrm>
              <a:off x="-1" y="-1"/>
              <a:ext cx="2520286" cy="360044"/>
            </a:xfrm>
            <a:prstGeom prst="rect">
              <a:avLst/>
            </a:prstGeom>
            <a:solidFill>
              <a:srgbClr val="33CC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spcBef>
                  <a:spcPts val="1000"/>
                </a:spcBef>
                <a:defRPr sz="2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-1" y="-1"/>
              <a:ext cx="2520286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spcBef>
                  <a:spcPts val="1000"/>
                </a:spcBef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600"/>
                <a:t>Физические способности</a:t>
              </a:r>
            </a:p>
          </p:txBody>
        </p:sp>
      </p:grpSp>
      <p:sp>
        <p:nvSpPr>
          <p:cNvPr id="84" name="Shape 84"/>
          <p:cNvSpPr/>
          <p:nvPr/>
        </p:nvSpPr>
        <p:spPr>
          <a:xfrm>
            <a:off x="179511" y="1052736"/>
            <a:ext cx="3744418" cy="194421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ctr" defTabSz="722376">
              <a:spcBef>
                <a:spcPts val="400"/>
              </a:spcBef>
            </a:pPr>
            <a:r>
              <a:rPr b="1" cap="all" sz="1700">
                <a:effectLst>
                  <a:outerShdw sx="100000" sy="100000" kx="0" ky="0" algn="b" rotWithShape="0" blurRad="25400" dist="30098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БЫСТРОТА, сила, выносливость </a:t>
            </a:r>
            <a:r>
              <a:rPr b="1" sz="1700">
                <a:effectLst>
                  <a:outerShdw sx="100000" sy="100000" kx="0" ky="0" algn="b" rotWithShape="0" blurRad="25400" dist="30098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и соответствующие дополнительные качества, необходимые всем спортсменам в контексте их дисциплины, амплуа или вида спорта</a:t>
            </a:r>
          </a:p>
        </p:txBody>
      </p:sp>
      <p:sp>
        <p:nvSpPr>
          <p:cNvPr id="85" name="Shape 85"/>
          <p:cNvSpPr/>
          <p:nvPr/>
        </p:nvSpPr>
        <p:spPr>
          <a:xfrm>
            <a:off x="1907701" y="2852933"/>
            <a:ext cx="648075" cy="576068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6" name="Shape 86"/>
          <p:cNvSpPr/>
          <p:nvPr/>
        </p:nvSpPr>
        <p:spPr>
          <a:xfrm>
            <a:off x="2555774" y="3429000"/>
            <a:ext cx="1512172" cy="0"/>
          </a:xfrm>
          <a:prstGeom prst="line">
            <a:avLst/>
          </a:prstGeom>
          <a:ln w="38100">
            <a:solidFill>
              <a:srgbClr val="FFFF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1879" y="1844824"/>
            <a:ext cx="4248473" cy="4032449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2699789" y="1196752"/>
            <a:ext cx="5832653" cy="540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73" y="10800"/>
                </a:moveTo>
                <a:cubicBezTo>
                  <a:pt x="3573" y="14791"/>
                  <a:pt x="6809" y="18027"/>
                  <a:pt x="10800" y="18027"/>
                </a:cubicBezTo>
                <a:cubicBezTo>
                  <a:pt x="14791" y="18027"/>
                  <a:pt x="18027" y="14791"/>
                  <a:pt x="18027" y="10800"/>
                </a:cubicBezTo>
                <a:cubicBezTo>
                  <a:pt x="18027" y="6809"/>
                  <a:pt x="14791" y="3573"/>
                  <a:pt x="10800" y="3573"/>
                </a:cubicBezTo>
                <a:cubicBezTo>
                  <a:pt x="6809" y="3573"/>
                  <a:pt x="3573" y="6809"/>
                  <a:pt x="3573" y="10800"/>
                </a:cubicBezTo>
                <a:close/>
              </a:path>
            </a:pathLst>
          </a:custGeom>
          <a:solidFill>
            <a:srgbClr val="33CC3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2" name="Group 92"/>
          <p:cNvGrpSpPr/>
          <p:nvPr/>
        </p:nvGrpSpPr>
        <p:grpSpPr>
          <a:xfrm>
            <a:off x="4283965" y="1556789"/>
            <a:ext cx="2520286" cy="574037"/>
            <a:chOff x="0" y="0"/>
            <a:chExt cx="2520285" cy="574035"/>
          </a:xfrm>
        </p:grpSpPr>
        <p:sp>
          <p:nvSpPr>
            <p:cNvPr id="90" name="Shape 90"/>
            <p:cNvSpPr/>
            <p:nvPr/>
          </p:nvSpPr>
          <p:spPr>
            <a:xfrm>
              <a:off x="-1" y="-1"/>
              <a:ext cx="2520286" cy="360044"/>
            </a:xfrm>
            <a:prstGeom prst="rect">
              <a:avLst/>
            </a:prstGeom>
            <a:solidFill>
              <a:srgbClr val="33CC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spcBef>
                  <a:spcPts val="1000"/>
                </a:spcBef>
                <a:defRPr sz="2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-1" y="-1"/>
              <a:ext cx="2520286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spcBef>
                  <a:spcPts val="1000"/>
                </a:spcBef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600"/>
                <a:t>Физические способности</a:t>
              </a:r>
            </a:p>
          </p:txBody>
        </p:sp>
      </p:grpSp>
      <p:sp>
        <p:nvSpPr>
          <p:cNvPr id="93" name="Shape 93"/>
          <p:cNvSpPr/>
          <p:nvPr/>
        </p:nvSpPr>
        <p:spPr>
          <a:xfrm>
            <a:off x="-1" y="4437112"/>
            <a:ext cx="3203850" cy="223225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768094">
              <a:lnSpc>
                <a:spcPct val="90000"/>
              </a:lnSpc>
              <a:spcBef>
                <a:spcPts val="400"/>
              </a:spcBef>
              <a:defRPr b="1" sz="2000">
                <a:effectLst>
                  <a:outerShdw sx="100000" sy="100000" kx="0" ky="0" algn="b" rotWithShape="0" blurRad="38100" dist="32004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2000">
                <a:effectLst>
                  <a:outerShdw sx="100000" sy="100000" kx="0" ky="0" algn="b" rotWithShape="0" blurRad="38100" dist="32004" dir="2700000">
                    <a:srgbClr val="000000">
                      <a:alpha val="43137"/>
                    </a:srgbClr>
                  </a:outerShdw>
                </a:effectLst>
              </a:rPr>
              <a:t>Навыки и координация, связанные с бегом, прыжками, приземлением, плаванием, метаниями, умением ловить и тренировками на сопротивление</a:t>
            </a:r>
          </a:p>
        </p:txBody>
      </p:sp>
      <p:sp>
        <p:nvSpPr>
          <p:cNvPr id="94" name="Shape 94"/>
          <p:cNvSpPr/>
          <p:nvPr/>
        </p:nvSpPr>
        <p:spPr>
          <a:xfrm flipV="1">
            <a:off x="3203848" y="5013176"/>
            <a:ext cx="1656186" cy="540063"/>
          </a:xfrm>
          <a:prstGeom prst="line">
            <a:avLst/>
          </a:prstGeom>
          <a:ln w="38100">
            <a:solidFill>
              <a:srgbClr val="FFFF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1628799"/>
            <a:ext cx="4248473" cy="403245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323525" y="908720"/>
            <a:ext cx="5832653" cy="540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73" y="10800"/>
                </a:moveTo>
                <a:cubicBezTo>
                  <a:pt x="3573" y="14791"/>
                  <a:pt x="6809" y="18027"/>
                  <a:pt x="10800" y="18027"/>
                </a:cubicBezTo>
                <a:cubicBezTo>
                  <a:pt x="14791" y="18027"/>
                  <a:pt x="18027" y="14791"/>
                  <a:pt x="18027" y="10800"/>
                </a:cubicBezTo>
                <a:cubicBezTo>
                  <a:pt x="18027" y="6809"/>
                  <a:pt x="14791" y="3573"/>
                  <a:pt x="10800" y="3573"/>
                </a:cubicBezTo>
                <a:cubicBezTo>
                  <a:pt x="6809" y="3573"/>
                  <a:pt x="3573" y="6809"/>
                  <a:pt x="3573" y="10800"/>
                </a:cubicBezTo>
                <a:close/>
              </a:path>
            </a:pathLst>
          </a:custGeom>
          <a:solidFill>
            <a:srgbClr val="33CC3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0" name="Group 100"/>
          <p:cNvGrpSpPr/>
          <p:nvPr/>
        </p:nvGrpSpPr>
        <p:grpSpPr>
          <a:xfrm>
            <a:off x="1979708" y="1268756"/>
            <a:ext cx="2520286" cy="574037"/>
            <a:chOff x="0" y="0"/>
            <a:chExt cx="2520285" cy="574035"/>
          </a:xfrm>
        </p:grpSpPr>
        <p:sp>
          <p:nvSpPr>
            <p:cNvPr id="98" name="Shape 98"/>
            <p:cNvSpPr/>
            <p:nvPr/>
          </p:nvSpPr>
          <p:spPr>
            <a:xfrm>
              <a:off x="-1" y="-1"/>
              <a:ext cx="2520286" cy="360045"/>
            </a:xfrm>
            <a:prstGeom prst="rect">
              <a:avLst/>
            </a:prstGeom>
            <a:solidFill>
              <a:srgbClr val="33CC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spcBef>
                  <a:spcPts val="1000"/>
                </a:spcBef>
                <a:defRPr sz="2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-1" y="-1"/>
              <a:ext cx="2520286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spcBef>
                  <a:spcPts val="1000"/>
                </a:spcBef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600"/>
                <a:t>Физические способности</a:t>
              </a:r>
            </a:p>
          </p:txBody>
        </p:sp>
      </p:grpSp>
      <p:sp>
        <p:nvSpPr>
          <p:cNvPr id="101" name="Shape 101"/>
          <p:cNvSpPr/>
          <p:nvPr/>
        </p:nvSpPr>
        <p:spPr>
          <a:xfrm>
            <a:off x="5652120" y="836711"/>
            <a:ext cx="3203851" cy="223225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722376">
              <a:spcBef>
                <a:spcPts val="400"/>
              </a:spcBef>
              <a:defRPr b="1" sz="1700">
                <a:effectLst>
                  <a:outerShdw sx="100000" sy="100000" kx="0" ky="0" algn="b" rotWithShape="0" blurRad="25400" dist="30098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1700">
                <a:effectLst>
                  <a:outerShdw sx="100000" sy="100000" kx="0" ky="0" algn="b" rotWithShape="0" blurRad="25400" dist="30098" dir="2700000">
                    <a:srgbClr val="000000">
                      <a:alpha val="43137"/>
                    </a:srgbClr>
                  </a:outerShdw>
                </a:effectLst>
              </a:rPr>
              <a:t>Опорно-двиг.аппарат, выравнивание, оптимальная длина и позы со сложной структурой во всех плоскостях движения в контексте соответствующей дисциплины, позиции/амплуа или вида спорта</a:t>
            </a:r>
          </a:p>
        </p:txBody>
      </p:sp>
      <p:sp>
        <p:nvSpPr>
          <p:cNvPr id="102" name="Shape 102"/>
          <p:cNvSpPr/>
          <p:nvPr/>
        </p:nvSpPr>
        <p:spPr>
          <a:xfrm flipH="1">
            <a:off x="4571998" y="1844824"/>
            <a:ext cx="1187627" cy="864097"/>
          </a:xfrm>
          <a:prstGeom prst="line">
            <a:avLst/>
          </a:prstGeom>
          <a:ln w="38100">
            <a:solidFill>
              <a:srgbClr val="FFFF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0" y="188641"/>
            <a:ext cx="9144000" cy="504055"/>
          </a:xfrm>
          <a:prstGeom prst="rect">
            <a:avLst/>
          </a:prstGeom>
        </p:spPr>
        <p:txBody>
          <a:bodyPr/>
          <a:lstStyle>
            <a:lvl1pPr defTabSz="457200">
              <a:defRPr b="1" sz="1600">
                <a:solidFill>
                  <a:srgbClr val="FFFF00"/>
                </a:solidFill>
                <a:effectLst>
                  <a:outerShdw sx="100000" sy="100000" kx="0" ky="0" algn="b" rotWithShape="0" blurRad="25400" dist="1905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1600">
                <a:solidFill>
                  <a:srgbClr val="FFFF00"/>
                </a:solidFill>
                <a:effectLst>
                  <a:outerShdw sx="100000" sy="100000" kx="0" ky="0" algn="b" rotWithShape="0" blurRad="25400" dist="19050" dir="2700000">
                    <a:srgbClr val="000000">
                      <a:alpha val="43137"/>
                    </a:srgbClr>
                  </a:outerShdw>
                </a:effectLst>
              </a:rPr>
              <a:t>Развитие и поддержание физических способностей у тренирующихся спортсменов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467541" y="1196750"/>
            <a:ext cx="4248480" cy="4032454"/>
            <a:chOff x="0" y="0"/>
            <a:chExt cx="4248479" cy="4032452"/>
          </a:xfrm>
        </p:grpSpPr>
        <p:sp>
          <p:nvSpPr>
            <p:cNvPr id="105" name="Shape 105"/>
            <p:cNvSpPr/>
            <p:nvPr/>
          </p:nvSpPr>
          <p:spPr>
            <a:xfrm>
              <a:off x="-1" y="-1"/>
              <a:ext cx="4248480" cy="403245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06" name="image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4248480" cy="4032454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</p:pic>
      </p:grpSp>
      <p:sp>
        <p:nvSpPr>
          <p:cNvPr id="108" name="Shape 108"/>
          <p:cNvSpPr/>
          <p:nvPr/>
        </p:nvSpPr>
        <p:spPr>
          <a:xfrm rot="19785482">
            <a:off x="1194376" y="3548064"/>
            <a:ext cx="2318393" cy="2368944"/>
          </a:xfrm>
          <a:prstGeom prst="rect">
            <a:avLst/>
          </a:prstGeom>
          <a:solidFill/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Shape 109"/>
          <p:cNvSpPr/>
          <p:nvPr/>
        </p:nvSpPr>
        <p:spPr>
          <a:xfrm rot="16200000">
            <a:off x="1823042" y="1857474"/>
            <a:ext cx="3960443" cy="2350962"/>
          </a:xfrm>
          <a:prstGeom prst="rect">
            <a:avLst/>
          </a:prstGeom>
          <a:solidFill/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2699792" y="1340766"/>
            <a:ext cx="6264696" cy="4752533"/>
          </a:xfrm>
          <a:prstGeom prst="rect">
            <a:avLst/>
          </a:prstGeom>
        </p:spPr>
        <p:txBody>
          <a:bodyPr/>
          <a:lstStyle/>
          <a:p>
            <a:pPr lvl="0" defTabSz="74066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FFFFFF"/>
                </a:solidFill>
                <a:effectLst>
                  <a:outerShdw sx="100000" sy="100000" kx="0" ky="0" algn="b" rotWithShape="0" blurRad="25400" dist="30861" dir="2700000">
                    <a:srgbClr val="000000">
                      <a:alpha val="43137"/>
                    </a:srgbClr>
                  </a:outerShdw>
                </a:effectLst>
              </a:rPr>
              <a:t>Если сфокусироваться на чем-то одном, то:</a:t>
            </a:r>
            <a:endParaRPr b="1" sz="2500">
              <a:effectLst>
                <a:outerShdw sx="100000" sy="100000" kx="0" ky="0" algn="b" rotWithShape="0" blurRad="25400" dist="30861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defTabSz="74066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b="1" sz="2500">
              <a:effectLst>
                <a:outerShdw sx="100000" sy="100000" kx="0" ky="0" algn="b" rotWithShape="0" blurRad="25400" dist="30861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544567" indent="-544567" algn="l" defTabSz="740662">
              <a:spcBef>
                <a:spcPts val="500"/>
              </a:spcBef>
              <a:buClr>
                <a:srgbClr val="FFFFFF"/>
              </a:buClr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Развитие спортивных качеств не будет идти одинаковыми темпами - или затормозится</a:t>
            </a:r>
            <a:endParaRPr sz="2200"/>
          </a:p>
          <a:p>
            <a:pPr lvl="0" marL="416623" indent="-416623" algn="l" defTabSz="740662">
              <a:spcBef>
                <a:spcPts val="600"/>
              </a:spcBef>
              <a:buClr>
                <a:srgbClr val="FFFFFF"/>
              </a:buClr>
              <a:buSzPct val="100000"/>
              <a:buAutoNum type="arabicPeriod" startAt="2"/>
              <a:defRPr sz="1800">
                <a:solidFill>
                  <a:srgbClr val="000000"/>
                </a:solidFill>
              </a:defRPr>
            </a:pPr>
            <a:endParaRPr sz="2200"/>
          </a:p>
          <a:p>
            <a:pPr lvl="0" marL="544567" indent="-544567" algn="l" defTabSz="740662">
              <a:spcBef>
                <a:spcPts val="500"/>
              </a:spcBef>
              <a:buClr>
                <a:srgbClr val="FFFFFF"/>
              </a:buClr>
              <a:buSzPct val="100000"/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Вероятность получения травм повысится</a:t>
            </a:r>
            <a:endParaRPr sz="2200"/>
          </a:p>
          <a:p>
            <a:pPr lvl="0" marL="416623" indent="-416623" algn="l" defTabSz="740662">
              <a:spcBef>
                <a:spcPts val="600"/>
              </a:spcBef>
              <a:buClr>
                <a:srgbClr val="FFFFFF"/>
              </a:buClr>
              <a:buSzPct val="100000"/>
              <a:buAutoNum type="arabicPeriod" startAt="3"/>
              <a:defRPr sz="1800">
                <a:solidFill>
                  <a:srgbClr val="000000"/>
                </a:solidFill>
              </a:defRPr>
            </a:pPr>
            <a:endParaRPr sz="2200"/>
          </a:p>
          <a:p>
            <a:pPr lvl="0" marL="544567" indent="-544567" algn="l" defTabSz="740662">
              <a:spcBef>
                <a:spcPts val="500"/>
              </a:spcBef>
              <a:buClr>
                <a:srgbClr val="FFFFFF"/>
              </a:buClr>
              <a:buSzPct val="100000"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Спортсмены не добьются реализации своего потенциала в плане общефизических способностей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